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428" r:id="rId2"/>
    <p:sldId id="454" r:id="rId3"/>
    <p:sldId id="455" r:id="rId4"/>
    <p:sldId id="456" r:id="rId5"/>
    <p:sldId id="357" r:id="rId6"/>
    <p:sldId id="457" r:id="rId7"/>
    <p:sldId id="458" r:id="rId8"/>
    <p:sldId id="367" r:id="rId9"/>
    <p:sldId id="459" r:id="rId10"/>
    <p:sldId id="305" r:id="rId11"/>
    <p:sldId id="460" r:id="rId12"/>
    <p:sldId id="461" r:id="rId13"/>
    <p:sldId id="462" r:id="rId14"/>
    <p:sldId id="463" r:id="rId15"/>
    <p:sldId id="464" r:id="rId16"/>
    <p:sldId id="466" r:id="rId17"/>
    <p:sldId id="465" r:id="rId18"/>
    <p:sldId id="467" r:id="rId19"/>
    <p:sldId id="468" r:id="rId20"/>
    <p:sldId id="469" r:id="rId21"/>
    <p:sldId id="472" r:id="rId22"/>
    <p:sldId id="471" r:id="rId23"/>
    <p:sldId id="470" r:id="rId24"/>
    <p:sldId id="473" r:id="rId25"/>
    <p:sldId id="474" r:id="rId26"/>
    <p:sldId id="475" r:id="rId27"/>
    <p:sldId id="476" r:id="rId28"/>
    <p:sldId id="477" r:id="rId29"/>
    <p:sldId id="478" r:id="rId30"/>
    <p:sldId id="479" r:id="rId31"/>
    <p:sldId id="480" r:id="rId32"/>
    <p:sldId id="397" r:id="rId33"/>
    <p:sldId id="303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235" autoAdjust="0"/>
    <p:restoredTop sz="94660"/>
  </p:normalViewPr>
  <p:slideViewPr>
    <p:cSldViewPr snapToGrid="0">
      <p:cViewPr varScale="1">
        <p:scale>
          <a:sx n="72" d="100"/>
          <a:sy n="72" d="100"/>
        </p:scale>
        <p:origin x="732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661707-54DE-4CB6-A4B1-1D875B5E7E11}" type="datetimeFigureOut">
              <a:rPr lang="en-IN" smtClean="0"/>
              <a:t>13-09-2020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9EF5DE-8974-44AE-9C95-E008FE51EB5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016222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p4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8" name="Google Shape;838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811ED-50F2-44B5-89E0-D98C0B4A2A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D476F8-3DA9-4008-A8D0-011E636977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502991-3161-4C81-8E0D-4F21175AA5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835FA3-B415-4337-BE69-BB1B53AE1653}" type="datetimeFigureOut">
              <a:rPr lang="en-IN" smtClean="0"/>
              <a:t>13-09-2020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670F8A-B079-43DB-BB6A-EE7583F369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5A7A42-FEB7-4D7F-9A68-5FE77EE41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3BD7-8C88-48C1-B326-B5CAC4EEDE3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866079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5BFCA6-5D20-4DB3-B693-C7B8721CB2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F61ECD-7FDC-4004-8524-3667CF3CB5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776188-2E67-4577-9B20-5331507D91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835FA3-B415-4337-BE69-BB1B53AE1653}" type="datetimeFigureOut">
              <a:rPr lang="en-IN" smtClean="0"/>
              <a:t>13-09-2020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08F615-6E40-4F0A-B484-016AC84ED6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FE7FCB-7ADF-4A94-BAC5-3AFD852E4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3BD7-8C88-48C1-B326-B5CAC4EEDE3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471193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24CD8A8-344D-4073-9863-5F36CFDD543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C1A8616-1FA8-46A3-9895-451C3E438D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A1BA57-6291-4BFA-8715-B431F94DCB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835FA3-B415-4337-BE69-BB1B53AE1653}" type="datetimeFigureOut">
              <a:rPr lang="en-IN" smtClean="0"/>
              <a:t>13-09-2020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062114-D195-4C69-9E6F-F834907EFE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9AF0FC-8DA9-4F01-BA25-32D95A6BD6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3BD7-8C88-48C1-B326-B5CAC4EEDE3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131145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1AB4EA-B129-48C0-A91F-851EE8D141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F9ADFC-3001-4177-BAAF-5394167005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3031DE-BAA3-46B0-A3B3-80ABD1CE87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835FA3-B415-4337-BE69-BB1B53AE1653}" type="datetimeFigureOut">
              <a:rPr lang="en-IN" smtClean="0"/>
              <a:t>13-09-2020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BFBFCB-0014-46A8-9E3C-994617AAE3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BF4831-38CC-40BB-BCCF-982A6750F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3BD7-8C88-48C1-B326-B5CAC4EEDE3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214714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B0BFF5-D25C-41CD-94AD-5CB2685D6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F5D3DC-3373-4890-BD20-C7E562EC89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ACB792-0AA2-455E-B89F-D579E40960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835FA3-B415-4337-BE69-BB1B53AE1653}" type="datetimeFigureOut">
              <a:rPr lang="en-IN" smtClean="0"/>
              <a:t>13-09-2020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44E18F-AD72-4C67-8B4A-F1A5D02258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DB8163-7721-4C71-BF45-9C8868A72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3BD7-8C88-48C1-B326-B5CAC4EEDE3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533146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796501-82CA-40A7-9E50-56314A20F7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732A64-6316-4930-8E96-1B5A9A44B8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B1A019-A4EF-42CC-8965-0B952F27F7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5C45C4-DDD4-4354-952C-148D63E751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835FA3-B415-4337-BE69-BB1B53AE1653}" type="datetimeFigureOut">
              <a:rPr lang="en-IN" smtClean="0"/>
              <a:t>13-09-2020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A34968-CC90-4EEF-8AA0-317B2F1613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EB6136-4D07-4451-BFA8-7A0E3C3592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3BD7-8C88-48C1-B326-B5CAC4EEDE3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445846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C0DEC3-3944-4388-A670-CDE73EB1B1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EC9E98-79A7-4D16-BF09-322CAC215E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0E9B4C-DB8E-4CA4-9028-C8AB79A27F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0E92D82-016E-4E10-B006-B77823B76A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E1D319-7D3A-4DDB-BD2C-1C3D3B2D0E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96229F8-78AA-4FEA-B0B3-B44AB802E4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835FA3-B415-4337-BE69-BB1B53AE1653}" type="datetimeFigureOut">
              <a:rPr lang="en-IN" smtClean="0"/>
              <a:t>13-09-2020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59774EE-FA5A-463E-8761-B93DFD3226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D1186E7-4FAD-440A-941D-49E3851D13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3BD7-8C88-48C1-B326-B5CAC4EEDE3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340546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B4C134-5CAB-4778-90FC-9338158D4D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EC9825B-54BF-4D3A-817B-679A0B662B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835FA3-B415-4337-BE69-BB1B53AE1653}" type="datetimeFigureOut">
              <a:rPr lang="en-IN" smtClean="0"/>
              <a:t>13-09-2020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9CD6C7-CFE0-4923-8B67-F64A0D70F6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7BDF5D-8E5F-4B37-AC5D-576E2B3CD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3BD7-8C88-48C1-B326-B5CAC4EEDE3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676381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ACEFED7-6716-47F8-AA71-AD1ECB0F10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835FA3-B415-4337-BE69-BB1B53AE1653}" type="datetimeFigureOut">
              <a:rPr lang="en-IN" smtClean="0"/>
              <a:t>13-09-2020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E619C7F-B52D-4F15-9700-362015B7CE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DB03B7-3F53-4E8C-8C31-C658C3F3CF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3BD7-8C88-48C1-B326-B5CAC4EEDE3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618580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570B6-2AA3-4B9E-BF44-A7D4419B20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F2DD7F-E2A4-41D6-885A-3FFDC91D7A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123DAF-236C-4CBC-81BA-DE08843F18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1609A3-8794-48AF-AB4A-8A4AA81E10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835FA3-B415-4337-BE69-BB1B53AE1653}" type="datetimeFigureOut">
              <a:rPr lang="en-IN" smtClean="0"/>
              <a:t>13-09-2020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63F206-162B-4819-B979-5852C403C3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124B41-DF13-4B28-89DC-3BFE278B9D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3BD7-8C88-48C1-B326-B5CAC4EEDE3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320902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FC3B4D-5368-468F-B086-DB88225D8B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E8A135-0002-4E23-BD0E-56202808AE9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D1564F-EA75-434B-AC5A-059F019DDC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2FB40E-2779-488D-BE3C-5FF0E3CDF9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835FA3-B415-4337-BE69-BB1B53AE1653}" type="datetimeFigureOut">
              <a:rPr lang="en-IN" smtClean="0"/>
              <a:t>13-09-2020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68039D-1AE5-49E5-9497-C85EC3660A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CF7B83-2F5C-464C-87B6-94297BAF0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33BD7-8C88-48C1-B326-B5CAC4EEDE3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328025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E04BA8E-057C-4A49-99A4-A94C63A344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260BDF-630C-4223-8C8F-587BC91D9F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E5FAA2-635B-4B15-8569-0E6BCEDED49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835FA3-B415-4337-BE69-BB1B53AE1653}" type="datetimeFigureOut">
              <a:rPr lang="en-IN" smtClean="0"/>
              <a:t>13-09-2020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1A2960-501B-4FAF-805F-F024116289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A6408E-DFF8-4651-827A-0DB17A0079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533BD7-8C88-48C1-B326-B5CAC4EEDE3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04066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5" name="Google Shape;845;p48"/>
          <p:cNvGrpSpPr/>
          <p:nvPr/>
        </p:nvGrpSpPr>
        <p:grpSpPr>
          <a:xfrm>
            <a:off x="313844" y="349466"/>
            <a:ext cx="11518407" cy="6218388"/>
            <a:chOff x="313844" y="349466"/>
            <a:chExt cx="11518407" cy="6218388"/>
          </a:xfrm>
        </p:grpSpPr>
        <p:sp>
          <p:nvSpPr>
            <p:cNvPr id="846" name="Google Shape;846;p48"/>
            <p:cNvSpPr/>
            <p:nvPr/>
          </p:nvSpPr>
          <p:spPr>
            <a:xfrm>
              <a:off x="11786532" y="360726"/>
              <a:ext cx="45719" cy="1066895"/>
            </a:xfrm>
            <a:prstGeom prst="rect">
              <a:avLst/>
            </a:prstGeom>
            <a:solidFill>
              <a:srgbClr val="F4B08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7" name="Google Shape;847;p48"/>
            <p:cNvSpPr/>
            <p:nvPr/>
          </p:nvSpPr>
          <p:spPr>
            <a:xfrm rot="5400000">
              <a:off x="11275944" y="-161122"/>
              <a:ext cx="45719" cy="1066895"/>
            </a:xfrm>
            <a:prstGeom prst="rect">
              <a:avLst/>
            </a:prstGeom>
            <a:solidFill>
              <a:srgbClr val="F4B08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8" name="Google Shape;848;p48"/>
            <p:cNvSpPr/>
            <p:nvPr/>
          </p:nvSpPr>
          <p:spPr>
            <a:xfrm rot="5400000">
              <a:off x="824432" y="6011547"/>
              <a:ext cx="45719" cy="1066895"/>
            </a:xfrm>
            <a:prstGeom prst="rect">
              <a:avLst/>
            </a:prstGeom>
            <a:solidFill>
              <a:srgbClr val="F4B08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9" name="Google Shape;849;p48"/>
            <p:cNvSpPr/>
            <p:nvPr/>
          </p:nvSpPr>
          <p:spPr>
            <a:xfrm rot="10800000">
              <a:off x="313844" y="5489699"/>
              <a:ext cx="45719" cy="1066895"/>
            </a:xfrm>
            <a:prstGeom prst="rect">
              <a:avLst/>
            </a:prstGeom>
            <a:solidFill>
              <a:srgbClr val="F4B08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850" name="Google Shape;850;p48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7291" y="1284763"/>
            <a:ext cx="2369218" cy="3550188"/>
          </a:xfrm>
          <a:prstGeom prst="rect">
            <a:avLst/>
          </a:prstGeom>
          <a:noFill/>
          <a:ln>
            <a:noFill/>
          </a:ln>
        </p:spPr>
      </p:pic>
      <p:sp>
        <p:nvSpPr>
          <p:cNvPr id="851" name="Google Shape;851;p48"/>
          <p:cNvSpPr/>
          <p:nvPr/>
        </p:nvSpPr>
        <p:spPr>
          <a:xfrm>
            <a:off x="4335037" y="3320451"/>
            <a:ext cx="7497214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rgbClr val="DFA267"/>
                </a:solidFill>
                <a:latin typeface="Calibri"/>
                <a:ea typeface="Calibri"/>
                <a:cs typeface="Calibri"/>
                <a:sym typeface="Calibri"/>
              </a:rPr>
              <a:t>Module 2- Big Data Infrastructure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rgbClr val="DFA267"/>
                </a:solidFill>
                <a:latin typeface="Calibri"/>
                <a:cs typeface="Calibri"/>
                <a:sym typeface="Calibri"/>
              </a:rPr>
              <a:t>Hadoop Ecosystem-HIVE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496826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50952" y="2700635"/>
            <a:ext cx="10339348" cy="258532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HIVE OPERATORS</a:t>
            </a:r>
            <a:br>
              <a:rPr lang="en-US" sz="5400" b="1" cap="none" spc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</a:br>
            <a:r>
              <a:rPr lang="en-US" sz="5400" b="1" cap="none" spc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AND</a:t>
            </a:r>
            <a:br>
              <a:rPr lang="en-US" sz="5400" b="1" cap="none" spc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</a:br>
            <a:r>
              <a:rPr lang="en-US" sz="5400" b="1" cap="none" spc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FUNCTIONS</a:t>
            </a:r>
            <a:endParaRPr lang="en-US" sz="5400" b="1" cap="none" spc="0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E70849FE-01B2-4B93-A7C0-025CFFB3423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2953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423;p23" descr="A close up of a logo&#10;&#10;Description automatically generated">
            <a:extLst>
              <a:ext uri="{FF2B5EF4-FFF2-40B4-BE49-F238E27FC236}">
                <a16:creationId xmlns:a16="http://schemas.microsoft.com/office/drawing/2014/main" id="{68755C68-9989-4CB9-A16C-BA01BAB49791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017328" y="206991"/>
            <a:ext cx="933598" cy="94809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" name="Google Shape;422;p23">
            <a:extLst>
              <a:ext uri="{FF2B5EF4-FFF2-40B4-BE49-F238E27FC236}">
                <a16:creationId xmlns:a16="http://schemas.microsoft.com/office/drawing/2014/main" id="{581B89B8-9592-4D0A-AD1D-FFC8EE5A1DBA}"/>
              </a:ext>
            </a:extLst>
          </p:cNvPr>
          <p:cNvCxnSpPr/>
          <p:nvPr/>
        </p:nvCxnSpPr>
        <p:spPr>
          <a:xfrm>
            <a:off x="71586" y="1382362"/>
            <a:ext cx="8300052" cy="0"/>
          </a:xfrm>
          <a:prstGeom prst="straightConnector1">
            <a:avLst/>
          </a:prstGeom>
          <a:noFill/>
          <a:ln w="38100" cap="flat" cmpd="sng">
            <a:solidFill>
              <a:srgbClr val="C55A1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4" name="Google Shape;437;p23">
            <a:extLst>
              <a:ext uri="{FF2B5EF4-FFF2-40B4-BE49-F238E27FC236}">
                <a16:creationId xmlns:a16="http://schemas.microsoft.com/office/drawing/2014/main" id="{7A06BFBC-C122-4E62-9D7E-1DA2442D7458}"/>
              </a:ext>
            </a:extLst>
          </p:cNvPr>
          <p:cNvSpPr/>
          <p:nvPr/>
        </p:nvSpPr>
        <p:spPr>
          <a:xfrm>
            <a:off x="241074" y="219372"/>
            <a:ext cx="749721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Hadoop Ecosystem-HIVE</a:t>
            </a:r>
            <a:endParaRPr sz="2400" b="1" cap="none" dirty="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421;p23">
            <a:extLst>
              <a:ext uri="{FF2B5EF4-FFF2-40B4-BE49-F238E27FC236}">
                <a16:creationId xmlns:a16="http://schemas.microsoft.com/office/drawing/2014/main" id="{BE003BEA-5960-4BDC-B4A8-9B0721E0FEED}"/>
              </a:ext>
            </a:extLst>
          </p:cNvPr>
          <p:cNvSpPr/>
          <p:nvPr/>
        </p:nvSpPr>
        <p:spPr>
          <a:xfrm>
            <a:off x="221733" y="755014"/>
            <a:ext cx="7999758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IN" sz="2000" b="1" dirty="0">
                <a:solidFill>
                  <a:schemeClr val="accent2">
                    <a:lumMod val="75000"/>
                  </a:schemeClr>
                </a:solidFill>
              </a:rPr>
              <a:t>HIVE Operators</a:t>
            </a:r>
            <a:endParaRPr lang="en-US" sz="2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41495B0-50BA-446B-A2AB-38E2838FDC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050" y="1804987"/>
            <a:ext cx="11391900" cy="324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3454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423;p23" descr="A close up of a logo&#10;&#10;Description automatically generated">
            <a:extLst>
              <a:ext uri="{FF2B5EF4-FFF2-40B4-BE49-F238E27FC236}">
                <a16:creationId xmlns:a16="http://schemas.microsoft.com/office/drawing/2014/main" id="{68755C68-9989-4CB9-A16C-BA01BAB49791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017328" y="206991"/>
            <a:ext cx="933598" cy="94809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" name="Google Shape;422;p23">
            <a:extLst>
              <a:ext uri="{FF2B5EF4-FFF2-40B4-BE49-F238E27FC236}">
                <a16:creationId xmlns:a16="http://schemas.microsoft.com/office/drawing/2014/main" id="{581B89B8-9592-4D0A-AD1D-FFC8EE5A1DBA}"/>
              </a:ext>
            </a:extLst>
          </p:cNvPr>
          <p:cNvCxnSpPr/>
          <p:nvPr/>
        </p:nvCxnSpPr>
        <p:spPr>
          <a:xfrm>
            <a:off x="71586" y="1382362"/>
            <a:ext cx="8300052" cy="0"/>
          </a:xfrm>
          <a:prstGeom prst="straightConnector1">
            <a:avLst/>
          </a:prstGeom>
          <a:noFill/>
          <a:ln w="38100" cap="flat" cmpd="sng">
            <a:solidFill>
              <a:srgbClr val="C55A1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4" name="Google Shape;437;p23">
            <a:extLst>
              <a:ext uri="{FF2B5EF4-FFF2-40B4-BE49-F238E27FC236}">
                <a16:creationId xmlns:a16="http://schemas.microsoft.com/office/drawing/2014/main" id="{7A06BFBC-C122-4E62-9D7E-1DA2442D7458}"/>
              </a:ext>
            </a:extLst>
          </p:cNvPr>
          <p:cNvSpPr/>
          <p:nvPr/>
        </p:nvSpPr>
        <p:spPr>
          <a:xfrm>
            <a:off x="241074" y="219372"/>
            <a:ext cx="749721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Hadoop Ecosystem-HIVE</a:t>
            </a:r>
            <a:endParaRPr sz="2400" b="1" cap="none" dirty="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421;p23">
            <a:extLst>
              <a:ext uri="{FF2B5EF4-FFF2-40B4-BE49-F238E27FC236}">
                <a16:creationId xmlns:a16="http://schemas.microsoft.com/office/drawing/2014/main" id="{BE003BEA-5960-4BDC-B4A8-9B0721E0FEED}"/>
              </a:ext>
            </a:extLst>
          </p:cNvPr>
          <p:cNvSpPr/>
          <p:nvPr/>
        </p:nvSpPr>
        <p:spPr>
          <a:xfrm>
            <a:off x="221733" y="755014"/>
            <a:ext cx="7999758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IN" sz="2000" b="1" dirty="0">
                <a:solidFill>
                  <a:schemeClr val="accent2">
                    <a:lumMod val="75000"/>
                  </a:schemeClr>
                </a:solidFill>
              </a:rPr>
              <a:t>HIVE Functions</a:t>
            </a:r>
            <a:endParaRPr lang="en-US" sz="2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00D614B-D158-4053-982E-B9FC623C22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733" y="1688484"/>
            <a:ext cx="10944225" cy="496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44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423;p23" descr="A close up of a logo&#10;&#10;Description automatically generated">
            <a:extLst>
              <a:ext uri="{FF2B5EF4-FFF2-40B4-BE49-F238E27FC236}">
                <a16:creationId xmlns:a16="http://schemas.microsoft.com/office/drawing/2014/main" id="{68755C68-9989-4CB9-A16C-BA01BAB49791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017328" y="206991"/>
            <a:ext cx="933598" cy="94809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" name="Google Shape;422;p23">
            <a:extLst>
              <a:ext uri="{FF2B5EF4-FFF2-40B4-BE49-F238E27FC236}">
                <a16:creationId xmlns:a16="http://schemas.microsoft.com/office/drawing/2014/main" id="{581B89B8-9592-4D0A-AD1D-FFC8EE5A1DBA}"/>
              </a:ext>
            </a:extLst>
          </p:cNvPr>
          <p:cNvCxnSpPr/>
          <p:nvPr/>
        </p:nvCxnSpPr>
        <p:spPr>
          <a:xfrm>
            <a:off x="71586" y="1382362"/>
            <a:ext cx="8300052" cy="0"/>
          </a:xfrm>
          <a:prstGeom prst="straightConnector1">
            <a:avLst/>
          </a:prstGeom>
          <a:noFill/>
          <a:ln w="38100" cap="flat" cmpd="sng">
            <a:solidFill>
              <a:srgbClr val="C55A1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4" name="Google Shape;437;p23">
            <a:extLst>
              <a:ext uri="{FF2B5EF4-FFF2-40B4-BE49-F238E27FC236}">
                <a16:creationId xmlns:a16="http://schemas.microsoft.com/office/drawing/2014/main" id="{7A06BFBC-C122-4E62-9D7E-1DA2442D7458}"/>
              </a:ext>
            </a:extLst>
          </p:cNvPr>
          <p:cNvSpPr/>
          <p:nvPr/>
        </p:nvSpPr>
        <p:spPr>
          <a:xfrm>
            <a:off x="241074" y="219372"/>
            <a:ext cx="749721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Hadoop Ecosystem-HIVE</a:t>
            </a:r>
            <a:endParaRPr sz="2400" b="1" cap="none" dirty="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421;p23">
            <a:extLst>
              <a:ext uri="{FF2B5EF4-FFF2-40B4-BE49-F238E27FC236}">
                <a16:creationId xmlns:a16="http://schemas.microsoft.com/office/drawing/2014/main" id="{BE003BEA-5960-4BDC-B4A8-9B0721E0FEED}"/>
              </a:ext>
            </a:extLst>
          </p:cNvPr>
          <p:cNvSpPr/>
          <p:nvPr/>
        </p:nvSpPr>
        <p:spPr>
          <a:xfrm>
            <a:off x="221733" y="755014"/>
            <a:ext cx="7999758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IN" sz="2000" b="1" dirty="0">
                <a:solidFill>
                  <a:schemeClr val="accent2">
                    <a:lumMod val="75000"/>
                  </a:schemeClr>
                </a:solidFill>
              </a:rPr>
              <a:t>HIVE Functions</a:t>
            </a:r>
            <a:endParaRPr lang="en-US" sz="2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0E404C2-2EAD-4468-9165-59B1FC2B39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733" y="1993978"/>
            <a:ext cx="7162800" cy="415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686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423;p23" descr="A close up of a logo&#10;&#10;Description automatically generated">
            <a:extLst>
              <a:ext uri="{FF2B5EF4-FFF2-40B4-BE49-F238E27FC236}">
                <a16:creationId xmlns:a16="http://schemas.microsoft.com/office/drawing/2014/main" id="{68755C68-9989-4CB9-A16C-BA01BAB49791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017328" y="206991"/>
            <a:ext cx="933598" cy="94809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" name="Google Shape;422;p23">
            <a:extLst>
              <a:ext uri="{FF2B5EF4-FFF2-40B4-BE49-F238E27FC236}">
                <a16:creationId xmlns:a16="http://schemas.microsoft.com/office/drawing/2014/main" id="{581B89B8-9592-4D0A-AD1D-FFC8EE5A1DBA}"/>
              </a:ext>
            </a:extLst>
          </p:cNvPr>
          <p:cNvCxnSpPr/>
          <p:nvPr/>
        </p:nvCxnSpPr>
        <p:spPr>
          <a:xfrm>
            <a:off x="71586" y="1382362"/>
            <a:ext cx="8300052" cy="0"/>
          </a:xfrm>
          <a:prstGeom prst="straightConnector1">
            <a:avLst/>
          </a:prstGeom>
          <a:noFill/>
          <a:ln w="38100" cap="flat" cmpd="sng">
            <a:solidFill>
              <a:srgbClr val="C55A1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4" name="Google Shape;437;p23">
            <a:extLst>
              <a:ext uri="{FF2B5EF4-FFF2-40B4-BE49-F238E27FC236}">
                <a16:creationId xmlns:a16="http://schemas.microsoft.com/office/drawing/2014/main" id="{7A06BFBC-C122-4E62-9D7E-1DA2442D7458}"/>
              </a:ext>
            </a:extLst>
          </p:cNvPr>
          <p:cNvSpPr/>
          <p:nvPr/>
        </p:nvSpPr>
        <p:spPr>
          <a:xfrm>
            <a:off x="241074" y="219372"/>
            <a:ext cx="749721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Hadoop Ecosystem-HIVE</a:t>
            </a:r>
            <a:endParaRPr sz="2400" b="1" cap="none" dirty="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421;p23">
            <a:extLst>
              <a:ext uri="{FF2B5EF4-FFF2-40B4-BE49-F238E27FC236}">
                <a16:creationId xmlns:a16="http://schemas.microsoft.com/office/drawing/2014/main" id="{BE003BEA-5960-4BDC-B4A8-9B0721E0FEED}"/>
              </a:ext>
            </a:extLst>
          </p:cNvPr>
          <p:cNvSpPr/>
          <p:nvPr/>
        </p:nvSpPr>
        <p:spPr>
          <a:xfrm>
            <a:off x="221733" y="755014"/>
            <a:ext cx="7999758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IN" sz="2000" b="1" dirty="0">
                <a:solidFill>
                  <a:schemeClr val="accent2">
                    <a:lumMod val="75000"/>
                  </a:schemeClr>
                </a:solidFill>
              </a:rPr>
              <a:t>HIVE Functions</a:t>
            </a:r>
            <a:endParaRPr lang="en-US" sz="2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9206EC6-80F4-4B8A-9BEF-E61A1A3827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733" y="1828800"/>
            <a:ext cx="8220075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2248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423;p23" descr="A close up of a logo&#10;&#10;Description automatically generated">
            <a:extLst>
              <a:ext uri="{FF2B5EF4-FFF2-40B4-BE49-F238E27FC236}">
                <a16:creationId xmlns:a16="http://schemas.microsoft.com/office/drawing/2014/main" id="{68755C68-9989-4CB9-A16C-BA01BAB49791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017328" y="206991"/>
            <a:ext cx="933598" cy="94809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" name="Google Shape;422;p23">
            <a:extLst>
              <a:ext uri="{FF2B5EF4-FFF2-40B4-BE49-F238E27FC236}">
                <a16:creationId xmlns:a16="http://schemas.microsoft.com/office/drawing/2014/main" id="{581B89B8-9592-4D0A-AD1D-FFC8EE5A1DBA}"/>
              </a:ext>
            </a:extLst>
          </p:cNvPr>
          <p:cNvCxnSpPr/>
          <p:nvPr/>
        </p:nvCxnSpPr>
        <p:spPr>
          <a:xfrm>
            <a:off x="71586" y="1382362"/>
            <a:ext cx="8300052" cy="0"/>
          </a:xfrm>
          <a:prstGeom prst="straightConnector1">
            <a:avLst/>
          </a:prstGeom>
          <a:noFill/>
          <a:ln w="38100" cap="flat" cmpd="sng">
            <a:solidFill>
              <a:srgbClr val="C55A1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4" name="Google Shape;437;p23">
            <a:extLst>
              <a:ext uri="{FF2B5EF4-FFF2-40B4-BE49-F238E27FC236}">
                <a16:creationId xmlns:a16="http://schemas.microsoft.com/office/drawing/2014/main" id="{7A06BFBC-C122-4E62-9D7E-1DA2442D7458}"/>
              </a:ext>
            </a:extLst>
          </p:cNvPr>
          <p:cNvSpPr/>
          <p:nvPr/>
        </p:nvSpPr>
        <p:spPr>
          <a:xfrm>
            <a:off x="241074" y="219372"/>
            <a:ext cx="749721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Hadoop Ecosystem-HIVE</a:t>
            </a:r>
            <a:endParaRPr sz="2400" b="1" cap="none" dirty="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421;p23">
            <a:extLst>
              <a:ext uri="{FF2B5EF4-FFF2-40B4-BE49-F238E27FC236}">
                <a16:creationId xmlns:a16="http://schemas.microsoft.com/office/drawing/2014/main" id="{BE003BEA-5960-4BDC-B4A8-9B0721E0FEED}"/>
              </a:ext>
            </a:extLst>
          </p:cNvPr>
          <p:cNvSpPr/>
          <p:nvPr/>
        </p:nvSpPr>
        <p:spPr>
          <a:xfrm>
            <a:off x="221733" y="755014"/>
            <a:ext cx="7999758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IN" sz="2000" b="1" dirty="0">
                <a:solidFill>
                  <a:schemeClr val="accent2">
                    <a:lumMod val="75000"/>
                  </a:schemeClr>
                </a:solidFill>
              </a:rPr>
              <a:t>HIVE Libraries</a:t>
            </a:r>
            <a:endParaRPr lang="en-US" sz="2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2F35B7-2862-4732-B520-F4E0F56CE5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712" y="1752600"/>
            <a:ext cx="11458575" cy="3352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BCB8590-9550-447A-9A7E-640B28BB44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2149" y="4935537"/>
            <a:ext cx="8267700" cy="1465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7183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50952" y="2700635"/>
            <a:ext cx="10339348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Partitioning</a:t>
            </a:r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E70849FE-01B2-4B93-A7C0-025CFFB3423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8974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423;p23" descr="A close up of a logo&#10;&#10;Description automatically generated">
            <a:extLst>
              <a:ext uri="{FF2B5EF4-FFF2-40B4-BE49-F238E27FC236}">
                <a16:creationId xmlns:a16="http://schemas.microsoft.com/office/drawing/2014/main" id="{68755C68-9989-4CB9-A16C-BA01BAB49791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017328" y="206991"/>
            <a:ext cx="933598" cy="94809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" name="Google Shape;422;p23">
            <a:extLst>
              <a:ext uri="{FF2B5EF4-FFF2-40B4-BE49-F238E27FC236}">
                <a16:creationId xmlns:a16="http://schemas.microsoft.com/office/drawing/2014/main" id="{581B89B8-9592-4D0A-AD1D-FFC8EE5A1DBA}"/>
              </a:ext>
            </a:extLst>
          </p:cNvPr>
          <p:cNvCxnSpPr/>
          <p:nvPr/>
        </p:nvCxnSpPr>
        <p:spPr>
          <a:xfrm>
            <a:off x="71586" y="1382362"/>
            <a:ext cx="8300052" cy="0"/>
          </a:xfrm>
          <a:prstGeom prst="straightConnector1">
            <a:avLst/>
          </a:prstGeom>
          <a:noFill/>
          <a:ln w="38100" cap="flat" cmpd="sng">
            <a:solidFill>
              <a:srgbClr val="C55A1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4" name="Google Shape;437;p23">
            <a:extLst>
              <a:ext uri="{FF2B5EF4-FFF2-40B4-BE49-F238E27FC236}">
                <a16:creationId xmlns:a16="http://schemas.microsoft.com/office/drawing/2014/main" id="{7A06BFBC-C122-4E62-9D7E-1DA2442D7458}"/>
              </a:ext>
            </a:extLst>
          </p:cNvPr>
          <p:cNvSpPr/>
          <p:nvPr/>
        </p:nvSpPr>
        <p:spPr>
          <a:xfrm>
            <a:off x="241074" y="219372"/>
            <a:ext cx="749721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Hadoop Ecosystem-HIVE</a:t>
            </a:r>
            <a:endParaRPr sz="2400" b="1" cap="none" dirty="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421;p23">
            <a:extLst>
              <a:ext uri="{FF2B5EF4-FFF2-40B4-BE49-F238E27FC236}">
                <a16:creationId xmlns:a16="http://schemas.microsoft.com/office/drawing/2014/main" id="{BE003BEA-5960-4BDC-B4A8-9B0721E0FEED}"/>
              </a:ext>
            </a:extLst>
          </p:cNvPr>
          <p:cNvSpPr/>
          <p:nvPr/>
        </p:nvSpPr>
        <p:spPr>
          <a:xfrm>
            <a:off x="221733" y="755014"/>
            <a:ext cx="7999758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IN" sz="2000" b="1" dirty="0">
                <a:solidFill>
                  <a:schemeClr val="accent2">
                    <a:lumMod val="75000"/>
                  </a:schemeClr>
                </a:solidFill>
              </a:rPr>
              <a:t>HIVE </a:t>
            </a:r>
            <a:r>
              <a:rPr lang="en-IN" sz="2000" b="1" dirty="0" err="1">
                <a:solidFill>
                  <a:schemeClr val="accent2">
                    <a:lumMod val="75000"/>
                  </a:schemeClr>
                </a:solidFill>
              </a:rPr>
              <a:t>Partitioining</a:t>
            </a:r>
            <a:endParaRPr lang="en-US" sz="2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3CEF466-E829-426D-BE42-82413D6859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977" y="1768337"/>
            <a:ext cx="11106150" cy="499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043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423;p23" descr="A close up of a logo&#10;&#10;Description automatically generated">
            <a:extLst>
              <a:ext uri="{FF2B5EF4-FFF2-40B4-BE49-F238E27FC236}">
                <a16:creationId xmlns:a16="http://schemas.microsoft.com/office/drawing/2014/main" id="{68755C68-9989-4CB9-A16C-BA01BAB49791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017328" y="206991"/>
            <a:ext cx="933598" cy="94809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" name="Google Shape;422;p23">
            <a:extLst>
              <a:ext uri="{FF2B5EF4-FFF2-40B4-BE49-F238E27FC236}">
                <a16:creationId xmlns:a16="http://schemas.microsoft.com/office/drawing/2014/main" id="{581B89B8-9592-4D0A-AD1D-FFC8EE5A1DBA}"/>
              </a:ext>
            </a:extLst>
          </p:cNvPr>
          <p:cNvCxnSpPr/>
          <p:nvPr/>
        </p:nvCxnSpPr>
        <p:spPr>
          <a:xfrm>
            <a:off x="71586" y="1382362"/>
            <a:ext cx="8300052" cy="0"/>
          </a:xfrm>
          <a:prstGeom prst="straightConnector1">
            <a:avLst/>
          </a:prstGeom>
          <a:noFill/>
          <a:ln w="38100" cap="flat" cmpd="sng">
            <a:solidFill>
              <a:srgbClr val="C55A1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4" name="Google Shape;437;p23">
            <a:extLst>
              <a:ext uri="{FF2B5EF4-FFF2-40B4-BE49-F238E27FC236}">
                <a16:creationId xmlns:a16="http://schemas.microsoft.com/office/drawing/2014/main" id="{7A06BFBC-C122-4E62-9D7E-1DA2442D7458}"/>
              </a:ext>
            </a:extLst>
          </p:cNvPr>
          <p:cNvSpPr/>
          <p:nvPr/>
        </p:nvSpPr>
        <p:spPr>
          <a:xfrm>
            <a:off x="241074" y="219372"/>
            <a:ext cx="749721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Hadoop Ecosystem-HIVE</a:t>
            </a:r>
            <a:endParaRPr sz="2400" b="1" cap="none" dirty="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421;p23">
            <a:extLst>
              <a:ext uri="{FF2B5EF4-FFF2-40B4-BE49-F238E27FC236}">
                <a16:creationId xmlns:a16="http://schemas.microsoft.com/office/drawing/2014/main" id="{BE003BEA-5960-4BDC-B4A8-9B0721E0FEED}"/>
              </a:ext>
            </a:extLst>
          </p:cNvPr>
          <p:cNvSpPr/>
          <p:nvPr/>
        </p:nvSpPr>
        <p:spPr>
          <a:xfrm>
            <a:off x="221733" y="755014"/>
            <a:ext cx="7999758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IN" sz="2000" b="1" dirty="0">
                <a:solidFill>
                  <a:schemeClr val="accent2">
                    <a:lumMod val="75000"/>
                  </a:schemeClr>
                </a:solidFill>
              </a:rPr>
              <a:t>HIVE Partitioning</a:t>
            </a:r>
            <a:endParaRPr lang="en-US" sz="2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EE02D9A-20EB-43C7-8C7D-C6B6389ECB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101" y="1603130"/>
            <a:ext cx="9130195" cy="466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8282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423;p23" descr="A close up of a logo&#10;&#10;Description automatically generated">
            <a:extLst>
              <a:ext uri="{FF2B5EF4-FFF2-40B4-BE49-F238E27FC236}">
                <a16:creationId xmlns:a16="http://schemas.microsoft.com/office/drawing/2014/main" id="{68755C68-9989-4CB9-A16C-BA01BAB49791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017328" y="206991"/>
            <a:ext cx="933598" cy="94809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" name="Google Shape;422;p23">
            <a:extLst>
              <a:ext uri="{FF2B5EF4-FFF2-40B4-BE49-F238E27FC236}">
                <a16:creationId xmlns:a16="http://schemas.microsoft.com/office/drawing/2014/main" id="{581B89B8-9592-4D0A-AD1D-FFC8EE5A1DBA}"/>
              </a:ext>
            </a:extLst>
          </p:cNvPr>
          <p:cNvCxnSpPr/>
          <p:nvPr/>
        </p:nvCxnSpPr>
        <p:spPr>
          <a:xfrm>
            <a:off x="71586" y="1382362"/>
            <a:ext cx="8300052" cy="0"/>
          </a:xfrm>
          <a:prstGeom prst="straightConnector1">
            <a:avLst/>
          </a:prstGeom>
          <a:noFill/>
          <a:ln w="38100" cap="flat" cmpd="sng">
            <a:solidFill>
              <a:srgbClr val="C55A1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4" name="Google Shape;437;p23">
            <a:extLst>
              <a:ext uri="{FF2B5EF4-FFF2-40B4-BE49-F238E27FC236}">
                <a16:creationId xmlns:a16="http://schemas.microsoft.com/office/drawing/2014/main" id="{7A06BFBC-C122-4E62-9D7E-1DA2442D7458}"/>
              </a:ext>
            </a:extLst>
          </p:cNvPr>
          <p:cNvSpPr/>
          <p:nvPr/>
        </p:nvSpPr>
        <p:spPr>
          <a:xfrm>
            <a:off x="241074" y="219372"/>
            <a:ext cx="749721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Hadoop Ecosystem-HIVE</a:t>
            </a:r>
            <a:endParaRPr sz="2400" b="1" cap="none" dirty="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421;p23">
            <a:extLst>
              <a:ext uri="{FF2B5EF4-FFF2-40B4-BE49-F238E27FC236}">
                <a16:creationId xmlns:a16="http://schemas.microsoft.com/office/drawing/2014/main" id="{BE003BEA-5960-4BDC-B4A8-9B0721E0FEED}"/>
              </a:ext>
            </a:extLst>
          </p:cNvPr>
          <p:cNvSpPr/>
          <p:nvPr/>
        </p:nvSpPr>
        <p:spPr>
          <a:xfrm>
            <a:off x="221733" y="755014"/>
            <a:ext cx="7999758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IN" sz="2000" b="1" dirty="0">
                <a:solidFill>
                  <a:schemeClr val="accent2">
                    <a:lumMod val="75000"/>
                  </a:schemeClr>
                </a:solidFill>
              </a:rPr>
              <a:t>HIVE Partitioning</a:t>
            </a:r>
            <a:endParaRPr lang="en-US" sz="2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CEC6F70-13CA-4EEA-BD0A-1660E6B3B3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074" y="1631103"/>
            <a:ext cx="9355138" cy="4617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2254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423;p23" descr="A close up of a logo&#10;&#10;Description automatically generated">
            <a:extLst>
              <a:ext uri="{FF2B5EF4-FFF2-40B4-BE49-F238E27FC236}">
                <a16:creationId xmlns:a16="http://schemas.microsoft.com/office/drawing/2014/main" id="{68755C68-9989-4CB9-A16C-BA01BAB49791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017328" y="206991"/>
            <a:ext cx="933598" cy="94809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" name="Google Shape;422;p23">
            <a:extLst>
              <a:ext uri="{FF2B5EF4-FFF2-40B4-BE49-F238E27FC236}">
                <a16:creationId xmlns:a16="http://schemas.microsoft.com/office/drawing/2014/main" id="{581B89B8-9592-4D0A-AD1D-FFC8EE5A1DBA}"/>
              </a:ext>
            </a:extLst>
          </p:cNvPr>
          <p:cNvCxnSpPr/>
          <p:nvPr/>
        </p:nvCxnSpPr>
        <p:spPr>
          <a:xfrm>
            <a:off x="71586" y="1382362"/>
            <a:ext cx="8300052" cy="0"/>
          </a:xfrm>
          <a:prstGeom prst="straightConnector1">
            <a:avLst/>
          </a:prstGeom>
          <a:noFill/>
          <a:ln w="38100" cap="flat" cmpd="sng">
            <a:solidFill>
              <a:srgbClr val="C55A1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4" name="Google Shape;437;p23">
            <a:extLst>
              <a:ext uri="{FF2B5EF4-FFF2-40B4-BE49-F238E27FC236}">
                <a16:creationId xmlns:a16="http://schemas.microsoft.com/office/drawing/2014/main" id="{7A06BFBC-C122-4E62-9D7E-1DA2442D7458}"/>
              </a:ext>
            </a:extLst>
          </p:cNvPr>
          <p:cNvSpPr/>
          <p:nvPr/>
        </p:nvSpPr>
        <p:spPr>
          <a:xfrm>
            <a:off x="241074" y="219372"/>
            <a:ext cx="749721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Hadoop Ecosystem-HIVE</a:t>
            </a:r>
            <a:endParaRPr sz="2400" b="1" cap="none" dirty="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421;p23">
            <a:extLst>
              <a:ext uri="{FF2B5EF4-FFF2-40B4-BE49-F238E27FC236}">
                <a16:creationId xmlns:a16="http://schemas.microsoft.com/office/drawing/2014/main" id="{BE003BEA-5960-4BDC-B4A8-9B0721E0FEED}"/>
              </a:ext>
            </a:extLst>
          </p:cNvPr>
          <p:cNvSpPr/>
          <p:nvPr/>
        </p:nvSpPr>
        <p:spPr>
          <a:xfrm>
            <a:off x="221733" y="755014"/>
            <a:ext cx="7999758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IN" sz="2000" b="1" dirty="0">
                <a:solidFill>
                  <a:schemeClr val="accent2">
                    <a:lumMod val="75000"/>
                  </a:schemeClr>
                </a:solidFill>
              </a:rPr>
              <a:t>Insertion in HIVE</a:t>
            </a:r>
            <a:endParaRPr lang="en-US" sz="2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91A54FA-466E-4D69-8A59-5E018DAEDD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1733" y="1759606"/>
            <a:ext cx="10201275" cy="12763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8A6314E-3736-48D4-8176-824786534A69}"/>
              </a:ext>
            </a:extLst>
          </p:cNvPr>
          <p:cNvSpPr txBox="1"/>
          <p:nvPr/>
        </p:nvSpPr>
        <p:spPr>
          <a:xfrm>
            <a:off x="221733" y="2955248"/>
            <a:ext cx="10612456" cy="42011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IN" sz="2200" dirty="0"/>
              <a:t>Can insert </a:t>
            </a:r>
            <a:r>
              <a:rPr lang="en-IN" sz="2200" dirty="0">
                <a:solidFill>
                  <a:srgbClr val="FF0000"/>
                </a:solidFill>
              </a:rPr>
              <a:t>Multiple records </a:t>
            </a:r>
            <a:r>
              <a:rPr lang="en-IN" sz="2200" dirty="0"/>
              <a:t>in a table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IN" sz="2200" dirty="0"/>
              <a:t>Can change the number of columns, data types of columns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IN" sz="2200" dirty="0"/>
              <a:t>Can import data into the table from other files </a:t>
            </a:r>
            <a:r>
              <a:rPr lang="en-IN" sz="2200" b="1" dirty="0">
                <a:solidFill>
                  <a:schemeClr val="accent4">
                    <a:lumMod val="50000"/>
                  </a:schemeClr>
                </a:solidFill>
              </a:rPr>
              <a:t>load data local </a:t>
            </a:r>
            <a:r>
              <a:rPr lang="en-IN" sz="2200" b="1" dirty="0" err="1">
                <a:solidFill>
                  <a:schemeClr val="accent4">
                    <a:lumMod val="50000"/>
                  </a:schemeClr>
                </a:solidFill>
              </a:rPr>
              <a:t>inpath</a:t>
            </a:r>
            <a:r>
              <a:rPr lang="en-IN" sz="2200" b="1" dirty="0">
                <a:solidFill>
                  <a:schemeClr val="accent4">
                    <a:lumMod val="50000"/>
                  </a:schemeClr>
                </a:solidFill>
              </a:rPr>
              <a:t> Overwrite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IN" sz="2200" dirty="0"/>
              <a:t>Can import from one table to another table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IN" sz="2200" dirty="0"/>
              <a:t>It just copies the file </a:t>
            </a:r>
            <a:r>
              <a:rPr lang="en-IN" sz="2200" b="1" dirty="0">
                <a:solidFill>
                  <a:schemeClr val="accent4">
                    <a:lumMod val="50000"/>
                  </a:schemeClr>
                </a:solidFill>
              </a:rPr>
              <a:t>into append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IN" sz="2200" dirty="0"/>
              <a:t>Hive expects the data in the table directory in a specific format, if mismatch, </a:t>
            </a:r>
            <a:r>
              <a:rPr lang="en-IN" sz="2200" dirty="0">
                <a:solidFill>
                  <a:srgbClr val="FF0000"/>
                </a:solidFill>
              </a:rPr>
              <a:t>HIVE can’t read that data from the file</a:t>
            </a:r>
            <a:r>
              <a:rPr lang="en-IN" sz="2200" dirty="0"/>
              <a:t>.</a:t>
            </a:r>
          </a:p>
          <a:p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435229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423;p23" descr="A close up of a logo&#10;&#10;Description automatically generated">
            <a:extLst>
              <a:ext uri="{FF2B5EF4-FFF2-40B4-BE49-F238E27FC236}">
                <a16:creationId xmlns:a16="http://schemas.microsoft.com/office/drawing/2014/main" id="{68755C68-9989-4CB9-A16C-BA01BAB49791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017328" y="206991"/>
            <a:ext cx="933598" cy="94809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" name="Google Shape;422;p23">
            <a:extLst>
              <a:ext uri="{FF2B5EF4-FFF2-40B4-BE49-F238E27FC236}">
                <a16:creationId xmlns:a16="http://schemas.microsoft.com/office/drawing/2014/main" id="{581B89B8-9592-4D0A-AD1D-FFC8EE5A1DBA}"/>
              </a:ext>
            </a:extLst>
          </p:cNvPr>
          <p:cNvCxnSpPr/>
          <p:nvPr/>
        </p:nvCxnSpPr>
        <p:spPr>
          <a:xfrm>
            <a:off x="71586" y="1382362"/>
            <a:ext cx="8300052" cy="0"/>
          </a:xfrm>
          <a:prstGeom prst="straightConnector1">
            <a:avLst/>
          </a:prstGeom>
          <a:noFill/>
          <a:ln w="38100" cap="flat" cmpd="sng">
            <a:solidFill>
              <a:srgbClr val="C55A1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4" name="Google Shape;437;p23">
            <a:extLst>
              <a:ext uri="{FF2B5EF4-FFF2-40B4-BE49-F238E27FC236}">
                <a16:creationId xmlns:a16="http://schemas.microsoft.com/office/drawing/2014/main" id="{7A06BFBC-C122-4E62-9D7E-1DA2442D7458}"/>
              </a:ext>
            </a:extLst>
          </p:cNvPr>
          <p:cNvSpPr/>
          <p:nvPr/>
        </p:nvSpPr>
        <p:spPr>
          <a:xfrm>
            <a:off x="241074" y="219372"/>
            <a:ext cx="749721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Hadoop Ecosystem-HIVE</a:t>
            </a:r>
            <a:endParaRPr sz="2400" b="1" cap="none" dirty="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421;p23">
            <a:extLst>
              <a:ext uri="{FF2B5EF4-FFF2-40B4-BE49-F238E27FC236}">
                <a16:creationId xmlns:a16="http://schemas.microsoft.com/office/drawing/2014/main" id="{BE003BEA-5960-4BDC-B4A8-9B0721E0FEED}"/>
              </a:ext>
            </a:extLst>
          </p:cNvPr>
          <p:cNvSpPr/>
          <p:nvPr/>
        </p:nvSpPr>
        <p:spPr>
          <a:xfrm>
            <a:off x="221733" y="755014"/>
            <a:ext cx="7999758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IN" sz="2000" b="1" dirty="0">
                <a:solidFill>
                  <a:schemeClr val="accent2">
                    <a:lumMod val="75000"/>
                  </a:schemeClr>
                </a:solidFill>
              </a:rPr>
              <a:t>HIVE Partitioning</a:t>
            </a:r>
            <a:endParaRPr lang="en-US" sz="2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E3F2E8A-A768-45C9-A2C1-E8AAE3B9E6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86" y="1732514"/>
            <a:ext cx="11477625" cy="463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8852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50952" y="2700635"/>
            <a:ext cx="10339348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Bucketing</a:t>
            </a:r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E70849FE-01B2-4B93-A7C0-025CFFB3423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0779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423;p23" descr="A close up of a logo&#10;&#10;Description automatically generated">
            <a:extLst>
              <a:ext uri="{FF2B5EF4-FFF2-40B4-BE49-F238E27FC236}">
                <a16:creationId xmlns:a16="http://schemas.microsoft.com/office/drawing/2014/main" id="{68755C68-9989-4CB9-A16C-BA01BAB49791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017328" y="206991"/>
            <a:ext cx="933598" cy="94809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" name="Google Shape;422;p23">
            <a:extLst>
              <a:ext uri="{FF2B5EF4-FFF2-40B4-BE49-F238E27FC236}">
                <a16:creationId xmlns:a16="http://schemas.microsoft.com/office/drawing/2014/main" id="{581B89B8-9592-4D0A-AD1D-FFC8EE5A1DBA}"/>
              </a:ext>
            </a:extLst>
          </p:cNvPr>
          <p:cNvCxnSpPr/>
          <p:nvPr/>
        </p:nvCxnSpPr>
        <p:spPr>
          <a:xfrm>
            <a:off x="71586" y="1382362"/>
            <a:ext cx="8300052" cy="0"/>
          </a:xfrm>
          <a:prstGeom prst="straightConnector1">
            <a:avLst/>
          </a:prstGeom>
          <a:noFill/>
          <a:ln w="38100" cap="flat" cmpd="sng">
            <a:solidFill>
              <a:srgbClr val="C55A1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4" name="Google Shape;437;p23">
            <a:extLst>
              <a:ext uri="{FF2B5EF4-FFF2-40B4-BE49-F238E27FC236}">
                <a16:creationId xmlns:a16="http://schemas.microsoft.com/office/drawing/2014/main" id="{7A06BFBC-C122-4E62-9D7E-1DA2442D7458}"/>
              </a:ext>
            </a:extLst>
          </p:cNvPr>
          <p:cNvSpPr/>
          <p:nvPr/>
        </p:nvSpPr>
        <p:spPr>
          <a:xfrm>
            <a:off x="241074" y="219372"/>
            <a:ext cx="749721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Hadoop Ecosystem-HIVE</a:t>
            </a:r>
            <a:endParaRPr sz="2400" b="1" cap="none" dirty="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421;p23">
            <a:extLst>
              <a:ext uri="{FF2B5EF4-FFF2-40B4-BE49-F238E27FC236}">
                <a16:creationId xmlns:a16="http://schemas.microsoft.com/office/drawing/2014/main" id="{BE003BEA-5960-4BDC-B4A8-9B0721E0FEED}"/>
              </a:ext>
            </a:extLst>
          </p:cNvPr>
          <p:cNvSpPr/>
          <p:nvPr/>
        </p:nvSpPr>
        <p:spPr>
          <a:xfrm>
            <a:off x="221733" y="755014"/>
            <a:ext cx="7999758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IN" sz="2000" b="1" dirty="0">
                <a:solidFill>
                  <a:schemeClr val="accent2">
                    <a:lumMod val="75000"/>
                  </a:schemeClr>
                </a:solidFill>
              </a:rPr>
              <a:t>HIVE Bucketing</a:t>
            </a:r>
            <a:endParaRPr lang="en-US" sz="2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03781BB-E186-4C8D-9337-3C8F0135D2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011" y="2167765"/>
            <a:ext cx="10220325" cy="408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8834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423;p23" descr="A close up of a logo&#10;&#10;Description automatically generated">
            <a:extLst>
              <a:ext uri="{FF2B5EF4-FFF2-40B4-BE49-F238E27FC236}">
                <a16:creationId xmlns:a16="http://schemas.microsoft.com/office/drawing/2014/main" id="{68755C68-9989-4CB9-A16C-BA01BAB49791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017328" y="206991"/>
            <a:ext cx="933598" cy="94809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" name="Google Shape;422;p23">
            <a:extLst>
              <a:ext uri="{FF2B5EF4-FFF2-40B4-BE49-F238E27FC236}">
                <a16:creationId xmlns:a16="http://schemas.microsoft.com/office/drawing/2014/main" id="{581B89B8-9592-4D0A-AD1D-FFC8EE5A1DBA}"/>
              </a:ext>
            </a:extLst>
          </p:cNvPr>
          <p:cNvCxnSpPr/>
          <p:nvPr/>
        </p:nvCxnSpPr>
        <p:spPr>
          <a:xfrm>
            <a:off x="71586" y="1382362"/>
            <a:ext cx="8300052" cy="0"/>
          </a:xfrm>
          <a:prstGeom prst="straightConnector1">
            <a:avLst/>
          </a:prstGeom>
          <a:noFill/>
          <a:ln w="38100" cap="flat" cmpd="sng">
            <a:solidFill>
              <a:srgbClr val="C55A1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4" name="Google Shape;437;p23">
            <a:extLst>
              <a:ext uri="{FF2B5EF4-FFF2-40B4-BE49-F238E27FC236}">
                <a16:creationId xmlns:a16="http://schemas.microsoft.com/office/drawing/2014/main" id="{7A06BFBC-C122-4E62-9D7E-1DA2442D7458}"/>
              </a:ext>
            </a:extLst>
          </p:cNvPr>
          <p:cNvSpPr/>
          <p:nvPr/>
        </p:nvSpPr>
        <p:spPr>
          <a:xfrm>
            <a:off x="221733" y="287317"/>
            <a:ext cx="749721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Hadoop Ecosystem-HIVE</a:t>
            </a:r>
            <a:endParaRPr sz="2400" b="1" cap="none" dirty="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421;p23">
            <a:extLst>
              <a:ext uri="{FF2B5EF4-FFF2-40B4-BE49-F238E27FC236}">
                <a16:creationId xmlns:a16="http://schemas.microsoft.com/office/drawing/2014/main" id="{BE003BEA-5960-4BDC-B4A8-9B0721E0FEED}"/>
              </a:ext>
            </a:extLst>
          </p:cNvPr>
          <p:cNvSpPr/>
          <p:nvPr/>
        </p:nvSpPr>
        <p:spPr>
          <a:xfrm>
            <a:off x="221733" y="755014"/>
            <a:ext cx="7999758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IN" sz="2000" b="1" dirty="0">
                <a:solidFill>
                  <a:schemeClr val="accent2">
                    <a:lumMod val="75000"/>
                  </a:schemeClr>
                </a:solidFill>
              </a:rPr>
              <a:t>HIVE Bucketing</a:t>
            </a:r>
            <a:endParaRPr lang="en-US" sz="2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046B34-5EF0-4DD3-82D0-375EE3ECA8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2281" y="1609642"/>
            <a:ext cx="8058150" cy="4738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5731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423;p23" descr="A close up of a logo&#10;&#10;Description automatically generated">
            <a:extLst>
              <a:ext uri="{FF2B5EF4-FFF2-40B4-BE49-F238E27FC236}">
                <a16:creationId xmlns:a16="http://schemas.microsoft.com/office/drawing/2014/main" id="{68755C68-9989-4CB9-A16C-BA01BAB49791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017328" y="206991"/>
            <a:ext cx="933598" cy="94809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" name="Google Shape;422;p23">
            <a:extLst>
              <a:ext uri="{FF2B5EF4-FFF2-40B4-BE49-F238E27FC236}">
                <a16:creationId xmlns:a16="http://schemas.microsoft.com/office/drawing/2014/main" id="{581B89B8-9592-4D0A-AD1D-FFC8EE5A1DBA}"/>
              </a:ext>
            </a:extLst>
          </p:cNvPr>
          <p:cNvCxnSpPr/>
          <p:nvPr/>
        </p:nvCxnSpPr>
        <p:spPr>
          <a:xfrm>
            <a:off x="71586" y="1382362"/>
            <a:ext cx="8300052" cy="0"/>
          </a:xfrm>
          <a:prstGeom prst="straightConnector1">
            <a:avLst/>
          </a:prstGeom>
          <a:noFill/>
          <a:ln w="38100" cap="flat" cmpd="sng">
            <a:solidFill>
              <a:srgbClr val="C55A1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4" name="Google Shape;437;p23">
            <a:extLst>
              <a:ext uri="{FF2B5EF4-FFF2-40B4-BE49-F238E27FC236}">
                <a16:creationId xmlns:a16="http://schemas.microsoft.com/office/drawing/2014/main" id="{7A06BFBC-C122-4E62-9D7E-1DA2442D7458}"/>
              </a:ext>
            </a:extLst>
          </p:cNvPr>
          <p:cNvSpPr/>
          <p:nvPr/>
        </p:nvSpPr>
        <p:spPr>
          <a:xfrm>
            <a:off x="221733" y="287317"/>
            <a:ext cx="749721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Hadoop Ecosystem-HIVE</a:t>
            </a:r>
            <a:endParaRPr sz="2400" b="1" cap="none" dirty="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421;p23">
            <a:extLst>
              <a:ext uri="{FF2B5EF4-FFF2-40B4-BE49-F238E27FC236}">
                <a16:creationId xmlns:a16="http://schemas.microsoft.com/office/drawing/2014/main" id="{BE003BEA-5960-4BDC-B4A8-9B0721E0FEED}"/>
              </a:ext>
            </a:extLst>
          </p:cNvPr>
          <p:cNvSpPr/>
          <p:nvPr/>
        </p:nvSpPr>
        <p:spPr>
          <a:xfrm>
            <a:off x="221733" y="755014"/>
            <a:ext cx="7999758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IN" sz="2000" b="1" dirty="0">
                <a:solidFill>
                  <a:schemeClr val="accent2">
                    <a:lumMod val="75000"/>
                  </a:schemeClr>
                </a:solidFill>
              </a:rPr>
              <a:t>HIVE Bucketing</a:t>
            </a:r>
            <a:endParaRPr lang="en-US" sz="2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4D582B1-E576-41DF-BDF6-4AC349C6A8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" y="1654875"/>
            <a:ext cx="9198665" cy="4736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3750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50952" y="2700635"/>
            <a:ext cx="10339348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Windowing</a:t>
            </a:r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E70849FE-01B2-4B93-A7C0-025CFFB3423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833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423;p23" descr="A close up of a logo&#10;&#10;Description automatically generated">
            <a:extLst>
              <a:ext uri="{FF2B5EF4-FFF2-40B4-BE49-F238E27FC236}">
                <a16:creationId xmlns:a16="http://schemas.microsoft.com/office/drawing/2014/main" id="{68755C68-9989-4CB9-A16C-BA01BAB49791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017328" y="206991"/>
            <a:ext cx="933598" cy="94809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" name="Google Shape;422;p23">
            <a:extLst>
              <a:ext uri="{FF2B5EF4-FFF2-40B4-BE49-F238E27FC236}">
                <a16:creationId xmlns:a16="http://schemas.microsoft.com/office/drawing/2014/main" id="{581B89B8-9592-4D0A-AD1D-FFC8EE5A1DBA}"/>
              </a:ext>
            </a:extLst>
          </p:cNvPr>
          <p:cNvCxnSpPr/>
          <p:nvPr/>
        </p:nvCxnSpPr>
        <p:spPr>
          <a:xfrm>
            <a:off x="71586" y="1382362"/>
            <a:ext cx="8300052" cy="0"/>
          </a:xfrm>
          <a:prstGeom prst="straightConnector1">
            <a:avLst/>
          </a:prstGeom>
          <a:noFill/>
          <a:ln w="38100" cap="flat" cmpd="sng">
            <a:solidFill>
              <a:srgbClr val="C55A1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4" name="Google Shape;437;p23">
            <a:extLst>
              <a:ext uri="{FF2B5EF4-FFF2-40B4-BE49-F238E27FC236}">
                <a16:creationId xmlns:a16="http://schemas.microsoft.com/office/drawing/2014/main" id="{7A06BFBC-C122-4E62-9D7E-1DA2442D7458}"/>
              </a:ext>
            </a:extLst>
          </p:cNvPr>
          <p:cNvSpPr/>
          <p:nvPr/>
        </p:nvSpPr>
        <p:spPr>
          <a:xfrm>
            <a:off x="221733" y="287317"/>
            <a:ext cx="749721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Hadoop Ecosystem-HIVE</a:t>
            </a:r>
            <a:endParaRPr sz="2400" b="1" cap="none" dirty="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421;p23">
            <a:extLst>
              <a:ext uri="{FF2B5EF4-FFF2-40B4-BE49-F238E27FC236}">
                <a16:creationId xmlns:a16="http://schemas.microsoft.com/office/drawing/2014/main" id="{BE003BEA-5960-4BDC-B4A8-9B0721E0FEED}"/>
              </a:ext>
            </a:extLst>
          </p:cNvPr>
          <p:cNvSpPr/>
          <p:nvPr/>
        </p:nvSpPr>
        <p:spPr>
          <a:xfrm>
            <a:off x="221733" y="755014"/>
            <a:ext cx="7999758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IN" sz="2000" b="1" dirty="0">
                <a:solidFill>
                  <a:schemeClr val="accent2">
                    <a:lumMod val="75000"/>
                  </a:schemeClr>
                </a:solidFill>
              </a:rPr>
              <a:t>Windowing in HIVE</a:t>
            </a:r>
            <a:endParaRPr lang="en-US" sz="2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CBD2CE5-5757-405B-B3B5-936BB68501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625" y="1862137"/>
            <a:ext cx="10572750" cy="3133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2467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423;p23" descr="A close up of a logo&#10;&#10;Description automatically generated">
            <a:extLst>
              <a:ext uri="{FF2B5EF4-FFF2-40B4-BE49-F238E27FC236}">
                <a16:creationId xmlns:a16="http://schemas.microsoft.com/office/drawing/2014/main" id="{68755C68-9989-4CB9-A16C-BA01BAB49791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017328" y="206991"/>
            <a:ext cx="933598" cy="94809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" name="Google Shape;422;p23">
            <a:extLst>
              <a:ext uri="{FF2B5EF4-FFF2-40B4-BE49-F238E27FC236}">
                <a16:creationId xmlns:a16="http://schemas.microsoft.com/office/drawing/2014/main" id="{581B89B8-9592-4D0A-AD1D-FFC8EE5A1DBA}"/>
              </a:ext>
            </a:extLst>
          </p:cNvPr>
          <p:cNvCxnSpPr/>
          <p:nvPr/>
        </p:nvCxnSpPr>
        <p:spPr>
          <a:xfrm>
            <a:off x="71586" y="1382362"/>
            <a:ext cx="8300052" cy="0"/>
          </a:xfrm>
          <a:prstGeom prst="straightConnector1">
            <a:avLst/>
          </a:prstGeom>
          <a:noFill/>
          <a:ln w="38100" cap="flat" cmpd="sng">
            <a:solidFill>
              <a:srgbClr val="C55A1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4" name="Google Shape;437;p23">
            <a:extLst>
              <a:ext uri="{FF2B5EF4-FFF2-40B4-BE49-F238E27FC236}">
                <a16:creationId xmlns:a16="http://schemas.microsoft.com/office/drawing/2014/main" id="{7A06BFBC-C122-4E62-9D7E-1DA2442D7458}"/>
              </a:ext>
            </a:extLst>
          </p:cNvPr>
          <p:cNvSpPr/>
          <p:nvPr/>
        </p:nvSpPr>
        <p:spPr>
          <a:xfrm>
            <a:off x="221733" y="287317"/>
            <a:ext cx="749721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Hadoop Ecosystem-HIVE</a:t>
            </a:r>
            <a:endParaRPr sz="2400" b="1" cap="none" dirty="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421;p23">
            <a:extLst>
              <a:ext uri="{FF2B5EF4-FFF2-40B4-BE49-F238E27FC236}">
                <a16:creationId xmlns:a16="http://schemas.microsoft.com/office/drawing/2014/main" id="{BE003BEA-5960-4BDC-B4A8-9B0721E0FEED}"/>
              </a:ext>
            </a:extLst>
          </p:cNvPr>
          <p:cNvSpPr/>
          <p:nvPr/>
        </p:nvSpPr>
        <p:spPr>
          <a:xfrm>
            <a:off x="221733" y="755014"/>
            <a:ext cx="7999758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IN" sz="2000" b="1" dirty="0">
                <a:solidFill>
                  <a:schemeClr val="accent2">
                    <a:lumMod val="75000"/>
                  </a:schemeClr>
                </a:solidFill>
              </a:rPr>
              <a:t>Windowing in HIVE</a:t>
            </a:r>
            <a:endParaRPr lang="en-US" sz="2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6E2097D-75ED-42E3-9416-3BE8100FCF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757" y="1805851"/>
            <a:ext cx="10820400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9453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423;p23" descr="A close up of a logo&#10;&#10;Description automatically generated">
            <a:extLst>
              <a:ext uri="{FF2B5EF4-FFF2-40B4-BE49-F238E27FC236}">
                <a16:creationId xmlns:a16="http://schemas.microsoft.com/office/drawing/2014/main" id="{68755C68-9989-4CB9-A16C-BA01BAB49791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017328" y="206991"/>
            <a:ext cx="933598" cy="94809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" name="Google Shape;422;p23">
            <a:extLst>
              <a:ext uri="{FF2B5EF4-FFF2-40B4-BE49-F238E27FC236}">
                <a16:creationId xmlns:a16="http://schemas.microsoft.com/office/drawing/2014/main" id="{581B89B8-9592-4D0A-AD1D-FFC8EE5A1DBA}"/>
              </a:ext>
            </a:extLst>
          </p:cNvPr>
          <p:cNvCxnSpPr/>
          <p:nvPr/>
        </p:nvCxnSpPr>
        <p:spPr>
          <a:xfrm>
            <a:off x="71586" y="1382362"/>
            <a:ext cx="8300052" cy="0"/>
          </a:xfrm>
          <a:prstGeom prst="straightConnector1">
            <a:avLst/>
          </a:prstGeom>
          <a:noFill/>
          <a:ln w="38100" cap="flat" cmpd="sng">
            <a:solidFill>
              <a:srgbClr val="C55A1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4" name="Google Shape;437;p23">
            <a:extLst>
              <a:ext uri="{FF2B5EF4-FFF2-40B4-BE49-F238E27FC236}">
                <a16:creationId xmlns:a16="http://schemas.microsoft.com/office/drawing/2014/main" id="{7A06BFBC-C122-4E62-9D7E-1DA2442D7458}"/>
              </a:ext>
            </a:extLst>
          </p:cNvPr>
          <p:cNvSpPr/>
          <p:nvPr/>
        </p:nvSpPr>
        <p:spPr>
          <a:xfrm>
            <a:off x="221733" y="287317"/>
            <a:ext cx="749721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Hadoop Ecosystem-HIVE</a:t>
            </a:r>
            <a:endParaRPr sz="2400" b="1" cap="none" dirty="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421;p23">
            <a:extLst>
              <a:ext uri="{FF2B5EF4-FFF2-40B4-BE49-F238E27FC236}">
                <a16:creationId xmlns:a16="http://schemas.microsoft.com/office/drawing/2014/main" id="{BE003BEA-5960-4BDC-B4A8-9B0721E0FEED}"/>
              </a:ext>
            </a:extLst>
          </p:cNvPr>
          <p:cNvSpPr/>
          <p:nvPr/>
        </p:nvSpPr>
        <p:spPr>
          <a:xfrm>
            <a:off x="221733" y="755014"/>
            <a:ext cx="7999758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IN" sz="2000" b="1" dirty="0">
                <a:solidFill>
                  <a:schemeClr val="accent2">
                    <a:lumMod val="75000"/>
                  </a:schemeClr>
                </a:solidFill>
              </a:rPr>
              <a:t>Windowing in HIVE</a:t>
            </a:r>
            <a:endParaRPr lang="en-US" sz="2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8ED03ED-68E7-4A19-8401-42D60AAD35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1391" y="2209592"/>
            <a:ext cx="8963025" cy="402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468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423;p23" descr="A close up of a logo&#10;&#10;Description automatically generated">
            <a:extLst>
              <a:ext uri="{FF2B5EF4-FFF2-40B4-BE49-F238E27FC236}">
                <a16:creationId xmlns:a16="http://schemas.microsoft.com/office/drawing/2014/main" id="{68755C68-9989-4CB9-A16C-BA01BAB49791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017328" y="206991"/>
            <a:ext cx="933598" cy="94809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" name="Google Shape;422;p23">
            <a:extLst>
              <a:ext uri="{FF2B5EF4-FFF2-40B4-BE49-F238E27FC236}">
                <a16:creationId xmlns:a16="http://schemas.microsoft.com/office/drawing/2014/main" id="{581B89B8-9592-4D0A-AD1D-FFC8EE5A1DBA}"/>
              </a:ext>
            </a:extLst>
          </p:cNvPr>
          <p:cNvCxnSpPr/>
          <p:nvPr/>
        </p:nvCxnSpPr>
        <p:spPr>
          <a:xfrm>
            <a:off x="71586" y="1382362"/>
            <a:ext cx="8300052" cy="0"/>
          </a:xfrm>
          <a:prstGeom prst="straightConnector1">
            <a:avLst/>
          </a:prstGeom>
          <a:noFill/>
          <a:ln w="38100" cap="flat" cmpd="sng">
            <a:solidFill>
              <a:srgbClr val="C55A1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4" name="Google Shape;437;p23">
            <a:extLst>
              <a:ext uri="{FF2B5EF4-FFF2-40B4-BE49-F238E27FC236}">
                <a16:creationId xmlns:a16="http://schemas.microsoft.com/office/drawing/2014/main" id="{7A06BFBC-C122-4E62-9D7E-1DA2442D7458}"/>
              </a:ext>
            </a:extLst>
          </p:cNvPr>
          <p:cNvSpPr/>
          <p:nvPr/>
        </p:nvSpPr>
        <p:spPr>
          <a:xfrm>
            <a:off x="221733" y="287317"/>
            <a:ext cx="749721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Hadoop Ecosystem-HIVE</a:t>
            </a:r>
            <a:endParaRPr sz="2400" b="1" cap="none" dirty="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421;p23">
            <a:extLst>
              <a:ext uri="{FF2B5EF4-FFF2-40B4-BE49-F238E27FC236}">
                <a16:creationId xmlns:a16="http://schemas.microsoft.com/office/drawing/2014/main" id="{BE003BEA-5960-4BDC-B4A8-9B0721E0FEED}"/>
              </a:ext>
            </a:extLst>
          </p:cNvPr>
          <p:cNvSpPr/>
          <p:nvPr/>
        </p:nvSpPr>
        <p:spPr>
          <a:xfrm>
            <a:off x="221733" y="755014"/>
            <a:ext cx="7999758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IN" sz="2000" b="1" dirty="0">
                <a:solidFill>
                  <a:schemeClr val="accent2">
                    <a:lumMod val="75000"/>
                  </a:schemeClr>
                </a:solidFill>
              </a:rPr>
              <a:t>Windowing in HIVE</a:t>
            </a:r>
            <a:endParaRPr lang="en-US" sz="2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2AB3509-B41B-4570-AE9A-3CF1D3759D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022" y="1899201"/>
            <a:ext cx="9468676" cy="4077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0380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423;p23" descr="A close up of a logo&#10;&#10;Description automatically generated">
            <a:extLst>
              <a:ext uri="{FF2B5EF4-FFF2-40B4-BE49-F238E27FC236}">
                <a16:creationId xmlns:a16="http://schemas.microsoft.com/office/drawing/2014/main" id="{68755C68-9989-4CB9-A16C-BA01BAB49791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017328" y="206991"/>
            <a:ext cx="933598" cy="94809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" name="Google Shape;422;p23">
            <a:extLst>
              <a:ext uri="{FF2B5EF4-FFF2-40B4-BE49-F238E27FC236}">
                <a16:creationId xmlns:a16="http://schemas.microsoft.com/office/drawing/2014/main" id="{581B89B8-9592-4D0A-AD1D-FFC8EE5A1DBA}"/>
              </a:ext>
            </a:extLst>
          </p:cNvPr>
          <p:cNvCxnSpPr/>
          <p:nvPr/>
        </p:nvCxnSpPr>
        <p:spPr>
          <a:xfrm>
            <a:off x="71586" y="1382362"/>
            <a:ext cx="8300052" cy="0"/>
          </a:xfrm>
          <a:prstGeom prst="straightConnector1">
            <a:avLst/>
          </a:prstGeom>
          <a:noFill/>
          <a:ln w="38100" cap="flat" cmpd="sng">
            <a:solidFill>
              <a:srgbClr val="C55A1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4" name="Google Shape;437;p23">
            <a:extLst>
              <a:ext uri="{FF2B5EF4-FFF2-40B4-BE49-F238E27FC236}">
                <a16:creationId xmlns:a16="http://schemas.microsoft.com/office/drawing/2014/main" id="{7A06BFBC-C122-4E62-9D7E-1DA2442D7458}"/>
              </a:ext>
            </a:extLst>
          </p:cNvPr>
          <p:cNvSpPr/>
          <p:nvPr/>
        </p:nvSpPr>
        <p:spPr>
          <a:xfrm>
            <a:off x="241074" y="219372"/>
            <a:ext cx="749721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Hadoop Ecosystem-HIVE</a:t>
            </a:r>
            <a:endParaRPr sz="2400" b="1" cap="none" dirty="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421;p23">
            <a:extLst>
              <a:ext uri="{FF2B5EF4-FFF2-40B4-BE49-F238E27FC236}">
                <a16:creationId xmlns:a16="http://schemas.microsoft.com/office/drawing/2014/main" id="{BE003BEA-5960-4BDC-B4A8-9B0721E0FEED}"/>
              </a:ext>
            </a:extLst>
          </p:cNvPr>
          <p:cNvSpPr/>
          <p:nvPr/>
        </p:nvSpPr>
        <p:spPr>
          <a:xfrm>
            <a:off x="221733" y="755014"/>
            <a:ext cx="7999758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IN" sz="2000" b="1" dirty="0">
                <a:solidFill>
                  <a:schemeClr val="accent2">
                    <a:lumMod val="75000"/>
                  </a:schemeClr>
                </a:solidFill>
              </a:rPr>
              <a:t>Insertion</a:t>
            </a:r>
            <a:endParaRPr lang="en-US" sz="2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95E99E9-1FE2-4952-888A-351872EEAE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86" y="1609642"/>
            <a:ext cx="6819126" cy="25527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E7731F0-B4DD-4B01-AC68-DDD8034B2A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0570" y="1728165"/>
            <a:ext cx="3264177" cy="265518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28591F2-DD04-4DE6-9950-D4612139AB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074" y="4508144"/>
            <a:ext cx="7562850" cy="1143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FC0DEF1-E7C9-4E4B-AFFD-78A36803DF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38288" y="4419468"/>
            <a:ext cx="3883868" cy="1871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6309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423;p23" descr="A close up of a logo&#10;&#10;Description automatically generated">
            <a:extLst>
              <a:ext uri="{FF2B5EF4-FFF2-40B4-BE49-F238E27FC236}">
                <a16:creationId xmlns:a16="http://schemas.microsoft.com/office/drawing/2014/main" id="{68755C68-9989-4CB9-A16C-BA01BAB49791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017328" y="206991"/>
            <a:ext cx="933598" cy="94809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" name="Google Shape;422;p23">
            <a:extLst>
              <a:ext uri="{FF2B5EF4-FFF2-40B4-BE49-F238E27FC236}">
                <a16:creationId xmlns:a16="http://schemas.microsoft.com/office/drawing/2014/main" id="{581B89B8-9592-4D0A-AD1D-FFC8EE5A1DBA}"/>
              </a:ext>
            </a:extLst>
          </p:cNvPr>
          <p:cNvCxnSpPr/>
          <p:nvPr/>
        </p:nvCxnSpPr>
        <p:spPr>
          <a:xfrm>
            <a:off x="71586" y="1382362"/>
            <a:ext cx="8300052" cy="0"/>
          </a:xfrm>
          <a:prstGeom prst="straightConnector1">
            <a:avLst/>
          </a:prstGeom>
          <a:noFill/>
          <a:ln w="38100" cap="flat" cmpd="sng">
            <a:solidFill>
              <a:srgbClr val="C55A1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4" name="Google Shape;437;p23">
            <a:extLst>
              <a:ext uri="{FF2B5EF4-FFF2-40B4-BE49-F238E27FC236}">
                <a16:creationId xmlns:a16="http://schemas.microsoft.com/office/drawing/2014/main" id="{7A06BFBC-C122-4E62-9D7E-1DA2442D7458}"/>
              </a:ext>
            </a:extLst>
          </p:cNvPr>
          <p:cNvSpPr/>
          <p:nvPr/>
        </p:nvSpPr>
        <p:spPr>
          <a:xfrm>
            <a:off x="221733" y="287317"/>
            <a:ext cx="749721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Hadoop Ecosystem-HIVE</a:t>
            </a:r>
            <a:endParaRPr sz="2400" b="1" cap="none" dirty="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421;p23">
            <a:extLst>
              <a:ext uri="{FF2B5EF4-FFF2-40B4-BE49-F238E27FC236}">
                <a16:creationId xmlns:a16="http://schemas.microsoft.com/office/drawing/2014/main" id="{BE003BEA-5960-4BDC-B4A8-9B0721E0FEED}"/>
              </a:ext>
            </a:extLst>
          </p:cNvPr>
          <p:cNvSpPr/>
          <p:nvPr/>
        </p:nvSpPr>
        <p:spPr>
          <a:xfrm>
            <a:off x="221733" y="755014"/>
            <a:ext cx="7999758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IN" sz="2000" b="1" dirty="0">
                <a:solidFill>
                  <a:schemeClr val="accent2">
                    <a:lumMod val="75000"/>
                  </a:schemeClr>
                </a:solidFill>
              </a:rPr>
              <a:t>Windowing in HIVE</a:t>
            </a:r>
            <a:endParaRPr lang="en-US" sz="2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D146831-C0F2-4B47-9C22-5ED72E4C2F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140" y="1988186"/>
            <a:ext cx="832485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1757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423;p23" descr="A close up of a logo&#10;&#10;Description automatically generated">
            <a:extLst>
              <a:ext uri="{FF2B5EF4-FFF2-40B4-BE49-F238E27FC236}">
                <a16:creationId xmlns:a16="http://schemas.microsoft.com/office/drawing/2014/main" id="{68755C68-9989-4CB9-A16C-BA01BAB49791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017328" y="206991"/>
            <a:ext cx="933598" cy="94809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" name="Google Shape;422;p23">
            <a:extLst>
              <a:ext uri="{FF2B5EF4-FFF2-40B4-BE49-F238E27FC236}">
                <a16:creationId xmlns:a16="http://schemas.microsoft.com/office/drawing/2014/main" id="{581B89B8-9592-4D0A-AD1D-FFC8EE5A1DBA}"/>
              </a:ext>
            </a:extLst>
          </p:cNvPr>
          <p:cNvCxnSpPr/>
          <p:nvPr/>
        </p:nvCxnSpPr>
        <p:spPr>
          <a:xfrm>
            <a:off x="71586" y="1382362"/>
            <a:ext cx="8300052" cy="0"/>
          </a:xfrm>
          <a:prstGeom prst="straightConnector1">
            <a:avLst/>
          </a:prstGeom>
          <a:noFill/>
          <a:ln w="38100" cap="flat" cmpd="sng">
            <a:solidFill>
              <a:srgbClr val="C55A1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4" name="Google Shape;437;p23">
            <a:extLst>
              <a:ext uri="{FF2B5EF4-FFF2-40B4-BE49-F238E27FC236}">
                <a16:creationId xmlns:a16="http://schemas.microsoft.com/office/drawing/2014/main" id="{7A06BFBC-C122-4E62-9D7E-1DA2442D7458}"/>
              </a:ext>
            </a:extLst>
          </p:cNvPr>
          <p:cNvSpPr/>
          <p:nvPr/>
        </p:nvSpPr>
        <p:spPr>
          <a:xfrm>
            <a:off x="221733" y="287317"/>
            <a:ext cx="749721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Hadoop Ecosystem-HIVE</a:t>
            </a:r>
            <a:endParaRPr sz="2400" b="1" cap="none" dirty="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421;p23">
            <a:extLst>
              <a:ext uri="{FF2B5EF4-FFF2-40B4-BE49-F238E27FC236}">
                <a16:creationId xmlns:a16="http://schemas.microsoft.com/office/drawing/2014/main" id="{BE003BEA-5960-4BDC-B4A8-9B0721E0FEED}"/>
              </a:ext>
            </a:extLst>
          </p:cNvPr>
          <p:cNvSpPr/>
          <p:nvPr/>
        </p:nvSpPr>
        <p:spPr>
          <a:xfrm>
            <a:off x="221733" y="755014"/>
            <a:ext cx="7999758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IN" sz="2000" b="1" dirty="0">
                <a:solidFill>
                  <a:schemeClr val="accent2">
                    <a:lumMod val="75000"/>
                  </a:schemeClr>
                </a:solidFill>
              </a:rPr>
              <a:t>Windowing in HIVE</a:t>
            </a:r>
            <a:endParaRPr lang="en-US" sz="2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5E3BAAD-4E6E-4CB8-B45D-A1FF8B94FB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937" y="2581275"/>
            <a:ext cx="10144125" cy="169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636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50952" y="2700635"/>
            <a:ext cx="10339348" cy="34163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HIVE CONCLUDED</a:t>
            </a:r>
          </a:p>
          <a:p>
            <a:pPr algn="ctr"/>
            <a:r>
              <a:rPr lang="en-US" sz="54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Self study can be done advanced topics like windowing, Joins, Custom functions in python</a:t>
            </a:r>
            <a:endParaRPr lang="en-US" sz="5400" b="1" cap="none" spc="0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826835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40" name="Google Shape;840;p48"/>
          <p:cNvCxnSpPr/>
          <p:nvPr/>
        </p:nvCxnSpPr>
        <p:spPr>
          <a:xfrm rot="10800000" flipH="1">
            <a:off x="4287946" y="2887307"/>
            <a:ext cx="4581449" cy="1"/>
          </a:xfrm>
          <a:prstGeom prst="straightConnector1">
            <a:avLst/>
          </a:prstGeom>
          <a:noFill/>
          <a:ln w="38100" cap="flat" cmpd="sng">
            <a:solidFill>
              <a:srgbClr val="DFA267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845" name="Google Shape;845;p48"/>
          <p:cNvGrpSpPr/>
          <p:nvPr/>
        </p:nvGrpSpPr>
        <p:grpSpPr>
          <a:xfrm>
            <a:off x="313844" y="349466"/>
            <a:ext cx="11518407" cy="6218388"/>
            <a:chOff x="313844" y="349466"/>
            <a:chExt cx="11518407" cy="6218388"/>
          </a:xfrm>
        </p:grpSpPr>
        <p:sp>
          <p:nvSpPr>
            <p:cNvPr id="846" name="Google Shape;846;p48"/>
            <p:cNvSpPr/>
            <p:nvPr/>
          </p:nvSpPr>
          <p:spPr>
            <a:xfrm>
              <a:off x="11786532" y="360726"/>
              <a:ext cx="45719" cy="1066895"/>
            </a:xfrm>
            <a:prstGeom prst="rect">
              <a:avLst/>
            </a:prstGeom>
            <a:solidFill>
              <a:srgbClr val="F4B08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7" name="Google Shape;847;p48"/>
            <p:cNvSpPr/>
            <p:nvPr/>
          </p:nvSpPr>
          <p:spPr>
            <a:xfrm rot="5400000">
              <a:off x="11275944" y="-161122"/>
              <a:ext cx="45719" cy="1066895"/>
            </a:xfrm>
            <a:prstGeom prst="rect">
              <a:avLst/>
            </a:prstGeom>
            <a:solidFill>
              <a:srgbClr val="F4B08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8" name="Google Shape;848;p48"/>
            <p:cNvSpPr/>
            <p:nvPr/>
          </p:nvSpPr>
          <p:spPr>
            <a:xfrm rot="5400000">
              <a:off x="824432" y="6011547"/>
              <a:ext cx="45719" cy="1066895"/>
            </a:xfrm>
            <a:prstGeom prst="rect">
              <a:avLst/>
            </a:prstGeom>
            <a:solidFill>
              <a:srgbClr val="F4B08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9" name="Google Shape;849;p48"/>
            <p:cNvSpPr/>
            <p:nvPr/>
          </p:nvSpPr>
          <p:spPr>
            <a:xfrm rot="10800000">
              <a:off x="313844" y="5489699"/>
              <a:ext cx="45719" cy="1066895"/>
            </a:xfrm>
            <a:prstGeom prst="rect">
              <a:avLst/>
            </a:prstGeom>
            <a:solidFill>
              <a:srgbClr val="F4B08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850" name="Google Shape;850;p48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7291" y="1284763"/>
            <a:ext cx="2369218" cy="3550188"/>
          </a:xfrm>
          <a:prstGeom prst="rect">
            <a:avLst/>
          </a:prstGeom>
          <a:noFill/>
          <a:ln>
            <a:noFill/>
          </a:ln>
        </p:spPr>
      </p:pic>
      <p:sp>
        <p:nvSpPr>
          <p:cNvPr id="851" name="Google Shape;851;p48"/>
          <p:cNvSpPr/>
          <p:nvPr/>
        </p:nvSpPr>
        <p:spPr>
          <a:xfrm>
            <a:off x="4287946" y="2068426"/>
            <a:ext cx="7497214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rgbClr val="DFA267"/>
                </a:solidFill>
                <a:latin typeface="Calibri"/>
                <a:ea typeface="Calibri"/>
                <a:cs typeface="Calibri"/>
                <a:sym typeface="Calibri"/>
              </a:rPr>
              <a:t>THANK YOU</a:t>
            </a:r>
            <a:endParaRPr/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F20BCB71-743E-4DB4-9FE5-E59943F160D1}"/>
              </a:ext>
            </a:extLst>
          </p:cNvPr>
          <p:cNvSpPr txBox="1">
            <a:spLocks/>
          </p:cNvSpPr>
          <p:nvPr/>
        </p:nvSpPr>
        <p:spPr>
          <a:xfrm>
            <a:off x="3946938" y="3301761"/>
            <a:ext cx="8179229" cy="1086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14300" indent="0">
              <a:buNone/>
            </a:pPr>
            <a:r>
              <a:rPr lang="en-US" sz="2400" b="1" dirty="0">
                <a:solidFill>
                  <a:schemeClr val="accent1">
                    <a:lumMod val="50000"/>
                  </a:schemeClr>
                </a:solidFill>
              </a:rPr>
              <a:t>“WORLD IS ONE BIG DATA PROBLEM”</a:t>
            </a:r>
          </a:p>
          <a:p>
            <a:pPr marL="114300" indent="0">
              <a:buNone/>
            </a:pPr>
            <a:r>
              <a:rPr lang="en-US" sz="2400" b="1" dirty="0">
                <a:solidFill>
                  <a:schemeClr val="accent1">
                    <a:lumMod val="50000"/>
                  </a:schemeClr>
                </a:solidFill>
              </a:rPr>
              <a:t>“TORTURE THE DATA AND IT WILL CONFESS TO ANYTHING”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423;p23" descr="A close up of a logo&#10;&#10;Description automatically generated">
            <a:extLst>
              <a:ext uri="{FF2B5EF4-FFF2-40B4-BE49-F238E27FC236}">
                <a16:creationId xmlns:a16="http://schemas.microsoft.com/office/drawing/2014/main" id="{68755C68-9989-4CB9-A16C-BA01BAB49791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017328" y="206991"/>
            <a:ext cx="933598" cy="94809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" name="Google Shape;422;p23">
            <a:extLst>
              <a:ext uri="{FF2B5EF4-FFF2-40B4-BE49-F238E27FC236}">
                <a16:creationId xmlns:a16="http://schemas.microsoft.com/office/drawing/2014/main" id="{581B89B8-9592-4D0A-AD1D-FFC8EE5A1DBA}"/>
              </a:ext>
            </a:extLst>
          </p:cNvPr>
          <p:cNvCxnSpPr/>
          <p:nvPr/>
        </p:nvCxnSpPr>
        <p:spPr>
          <a:xfrm>
            <a:off x="71586" y="1382362"/>
            <a:ext cx="8300052" cy="0"/>
          </a:xfrm>
          <a:prstGeom prst="straightConnector1">
            <a:avLst/>
          </a:prstGeom>
          <a:noFill/>
          <a:ln w="38100" cap="flat" cmpd="sng">
            <a:solidFill>
              <a:srgbClr val="C55A1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4" name="Google Shape;437;p23">
            <a:extLst>
              <a:ext uri="{FF2B5EF4-FFF2-40B4-BE49-F238E27FC236}">
                <a16:creationId xmlns:a16="http://schemas.microsoft.com/office/drawing/2014/main" id="{7A06BFBC-C122-4E62-9D7E-1DA2442D7458}"/>
              </a:ext>
            </a:extLst>
          </p:cNvPr>
          <p:cNvSpPr/>
          <p:nvPr/>
        </p:nvSpPr>
        <p:spPr>
          <a:xfrm>
            <a:off x="241074" y="219372"/>
            <a:ext cx="749721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Hadoop Ecosystem-HIVE</a:t>
            </a:r>
            <a:endParaRPr sz="2400" b="1" cap="none" dirty="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421;p23">
            <a:extLst>
              <a:ext uri="{FF2B5EF4-FFF2-40B4-BE49-F238E27FC236}">
                <a16:creationId xmlns:a16="http://schemas.microsoft.com/office/drawing/2014/main" id="{BE003BEA-5960-4BDC-B4A8-9B0721E0FEED}"/>
              </a:ext>
            </a:extLst>
          </p:cNvPr>
          <p:cNvSpPr/>
          <p:nvPr/>
        </p:nvSpPr>
        <p:spPr>
          <a:xfrm>
            <a:off x="221733" y="755014"/>
            <a:ext cx="7999758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IN" sz="2000" b="1" dirty="0">
                <a:solidFill>
                  <a:schemeClr val="accent2">
                    <a:lumMod val="75000"/>
                  </a:schemeClr>
                </a:solidFill>
              </a:rPr>
              <a:t>Multi Table Insertion</a:t>
            </a:r>
            <a:endParaRPr lang="en-US" sz="2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71D4D35-8D7E-4179-8540-15770F5441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86" y="1229060"/>
            <a:ext cx="11801475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7551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50952" y="2700635"/>
            <a:ext cx="10339348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ALTERING TABLES</a:t>
            </a:r>
          </a:p>
        </p:txBody>
      </p:sp>
    </p:spTree>
    <p:extLst>
      <p:ext uri="{BB962C8B-B14F-4D97-AF65-F5344CB8AC3E}">
        <p14:creationId xmlns:p14="http://schemas.microsoft.com/office/powerpoint/2010/main" val="33999323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423;p23" descr="A close up of a logo&#10;&#10;Description automatically generated">
            <a:extLst>
              <a:ext uri="{FF2B5EF4-FFF2-40B4-BE49-F238E27FC236}">
                <a16:creationId xmlns:a16="http://schemas.microsoft.com/office/drawing/2014/main" id="{68755C68-9989-4CB9-A16C-BA01BAB49791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017328" y="206991"/>
            <a:ext cx="933598" cy="94809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" name="Google Shape;422;p23">
            <a:extLst>
              <a:ext uri="{FF2B5EF4-FFF2-40B4-BE49-F238E27FC236}">
                <a16:creationId xmlns:a16="http://schemas.microsoft.com/office/drawing/2014/main" id="{581B89B8-9592-4D0A-AD1D-FFC8EE5A1DBA}"/>
              </a:ext>
            </a:extLst>
          </p:cNvPr>
          <p:cNvCxnSpPr/>
          <p:nvPr/>
        </p:nvCxnSpPr>
        <p:spPr>
          <a:xfrm>
            <a:off x="71586" y="1382362"/>
            <a:ext cx="8300052" cy="0"/>
          </a:xfrm>
          <a:prstGeom prst="straightConnector1">
            <a:avLst/>
          </a:prstGeom>
          <a:noFill/>
          <a:ln w="38100" cap="flat" cmpd="sng">
            <a:solidFill>
              <a:srgbClr val="C55A1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4" name="Google Shape;437;p23">
            <a:extLst>
              <a:ext uri="{FF2B5EF4-FFF2-40B4-BE49-F238E27FC236}">
                <a16:creationId xmlns:a16="http://schemas.microsoft.com/office/drawing/2014/main" id="{7A06BFBC-C122-4E62-9D7E-1DA2442D7458}"/>
              </a:ext>
            </a:extLst>
          </p:cNvPr>
          <p:cNvSpPr/>
          <p:nvPr/>
        </p:nvSpPr>
        <p:spPr>
          <a:xfrm>
            <a:off x="241074" y="219372"/>
            <a:ext cx="749721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Hadoop Ecosystem-HIVE</a:t>
            </a:r>
            <a:endParaRPr sz="2400" b="1" cap="none" dirty="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421;p23">
            <a:extLst>
              <a:ext uri="{FF2B5EF4-FFF2-40B4-BE49-F238E27FC236}">
                <a16:creationId xmlns:a16="http://schemas.microsoft.com/office/drawing/2014/main" id="{BE003BEA-5960-4BDC-B4A8-9B0721E0FEED}"/>
              </a:ext>
            </a:extLst>
          </p:cNvPr>
          <p:cNvSpPr/>
          <p:nvPr/>
        </p:nvSpPr>
        <p:spPr>
          <a:xfrm>
            <a:off x="221733" y="755014"/>
            <a:ext cx="7999758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IN" sz="2000" b="1" dirty="0">
                <a:solidFill>
                  <a:schemeClr val="accent2">
                    <a:lumMod val="75000"/>
                  </a:schemeClr>
                </a:solidFill>
              </a:rPr>
              <a:t>Alter Tables- How Hive allows us to change the structure of the table?</a:t>
            </a:r>
            <a:endParaRPr lang="en-US" sz="2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F47DCFD-B2C8-4800-BC40-897205A6935A}"/>
              </a:ext>
            </a:extLst>
          </p:cNvPr>
          <p:cNvSpPr txBox="1"/>
          <p:nvPr/>
        </p:nvSpPr>
        <p:spPr>
          <a:xfrm>
            <a:off x="211172" y="1674674"/>
            <a:ext cx="11570011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200" dirty="0"/>
              <a:t>More or less similar to MYSQL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200" dirty="0"/>
              <a:t>HIVE allows us to change the number of columns, data types of columns, names of columns etc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200" dirty="0"/>
              <a:t>HIVE is batch processing as the data is stored in a distributed manner compound operations </a:t>
            </a:r>
            <a:r>
              <a:rPr lang="en-IN" sz="2200" b="1" dirty="0">
                <a:solidFill>
                  <a:srgbClr val="FF0000"/>
                </a:solidFill>
              </a:rPr>
              <a:t>creating and altering table </a:t>
            </a:r>
            <a:r>
              <a:rPr lang="en-IN" sz="2200" dirty="0"/>
              <a:t>at the same time is not allowed</a:t>
            </a:r>
          </a:p>
          <a:p>
            <a:endParaRPr lang="en-IN" dirty="0"/>
          </a:p>
          <a:p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5A1137-4D09-4B4E-AB82-1DFC36FDE7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545026"/>
            <a:ext cx="4837043" cy="8382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6D3F6CB-4E4E-4C50-916B-A9F9BC2489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" y="2990712"/>
            <a:ext cx="4143375" cy="6572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6759F15-7B48-41E1-B1F2-B53030DA9D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172" y="4616588"/>
            <a:ext cx="4067175" cy="113347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907E9CC-75AC-43AC-AAB2-4045F698AA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46643" y="3319324"/>
            <a:ext cx="6180285" cy="2916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4983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423;p23" descr="A close up of a logo&#10;&#10;Description automatically generated">
            <a:extLst>
              <a:ext uri="{FF2B5EF4-FFF2-40B4-BE49-F238E27FC236}">
                <a16:creationId xmlns:a16="http://schemas.microsoft.com/office/drawing/2014/main" id="{68755C68-9989-4CB9-A16C-BA01BAB49791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017328" y="206991"/>
            <a:ext cx="933598" cy="94809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" name="Google Shape;422;p23">
            <a:extLst>
              <a:ext uri="{FF2B5EF4-FFF2-40B4-BE49-F238E27FC236}">
                <a16:creationId xmlns:a16="http://schemas.microsoft.com/office/drawing/2014/main" id="{581B89B8-9592-4D0A-AD1D-FFC8EE5A1DBA}"/>
              </a:ext>
            </a:extLst>
          </p:cNvPr>
          <p:cNvCxnSpPr/>
          <p:nvPr/>
        </p:nvCxnSpPr>
        <p:spPr>
          <a:xfrm>
            <a:off x="71586" y="1382362"/>
            <a:ext cx="8300052" cy="0"/>
          </a:xfrm>
          <a:prstGeom prst="straightConnector1">
            <a:avLst/>
          </a:prstGeom>
          <a:noFill/>
          <a:ln w="38100" cap="flat" cmpd="sng">
            <a:solidFill>
              <a:srgbClr val="C55A1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4" name="Google Shape;437;p23">
            <a:extLst>
              <a:ext uri="{FF2B5EF4-FFF2-40B4-BE49-F238E27FC236}">
                <a16:creationId xmlns:a16="http://schemas.microsoft.com/office/drawing/2014/main" id="{7A06BFBC-C122-4E62-9D7E-1DA2442D7458}"/>
              </a:ext>
            </a:extLst>
          </p:cNvPr>
          <p:cNvSpPr/>
          <p:nvPr/>
        </p:nvSpPr>
        <p:spPr>
          <a:xfrm>
            <a:off x="241074" y="219372"/>
            <a:ext cx="749721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Hadoop Ecosystem-HIVE</a:t>
            </a:r>
            <a:endParaRPr sz="2400" b="1" cap="none" dirty="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421;p23">
            <a:extLst>
              <a:ext uri="{FF2B5EF4-FFF2-40B4-BE49-F238E27FC236}">
                <a16:creationId xmlns:a16="http://schemas.microsoft.com/office/drawing/2014/main" id="{BE003BEA-5960-4BDC-B4A8-9B0721E0FEED}"/>
              </a:ext>
            </a:extLst>
          </p:cNvPr>
          <p:cNvSpPr/>
          <p:nvPr/>
        </p:nvSpPr>
        <p:spPr>
          <a:xfrm>
            <a:off x="221733" y="755014"/>
            <a:ext cx="7999758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IN" sz="2000" b="1" dirty="0">
                <a:solidFill>
                  <a:schemeClr val="accent2">
                    <a:lumMod val="75000"/>
                  </a:schemeClr>
                </a:solidFill>
              </a:rPr>
              <a:t>Alter Tables- Deleting a column in HIVE</a:t>
            </a:r>
            <a:endParaRPr lang="en-US" sz="2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C593941-3783-4778-9CCA-954BC85F6C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86" y="1609642"/>
            <a:ext cx="4460657" cy="264731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323A8AF-AA8D-4E19-8304-1C57209429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6055" y="4038407"/>
            <a:ext cx="9474359" cy="2757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6802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50952" y="2700635"/>
            <a:ext cx="10339348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DELETING TABLES</a:t>
            </a:r>
          </a:p>
        </p:txBody>
      </p:sp>
    </p:spTree>
    <p:extLst>
      <p:ext uri="{BB962C8B-B14F-4D97-AF65-F5344CB8AC3E}">
        <p14:creationId xmlns:p14="http://schemas.microsoft.com/office/powerpoint/2010/main" val="18825404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423;p23" descr="A close up of a logo&#10;&#10;Description automatically generated">
            <a:extLst>
              <a:ext uri="{FF2B5EF4-FFF2-40B4-BE49-F238E27FC236}">
                <a16:creationId xmlns:a16="http://schemas.microsoft.com/office/drawing/2014/main" id="{68755C68-9989-4CB9-A16C-BA01BAB49791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017328" y="206991"/>
            <a:ext cx="933598" cy="94809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" name="Google Shape;422;p23">
            <a:extLst>
              <a:ext uri="{FF2B5EF4-FFF2-40B4-BE49-F238E27FC236}">
                <a16:creationId xmlns:a16="http://schemas.microsoft.com/office/drawing/2014/main" id="{581B89B8-9592-4D0A-AD1D-FFC8EE5A1DBA}"/>
              </a:ext>
            </a:extLst>
          </p:cNvPr>
          <p:cNvCxnSpPr/>
          <p:nvPr/>
        </p:nvCxnSpPr>
        <p:spPr>
          <a:xfrm>
            <a:off x="71586" y="1382362"/>
            <a:ext cx="8300052" cy="0"/>
          </a:xfrm>
          <a:prstGeom prst="straightConnector1">
            <a:avLst/>
          </a:prstGeom>
          <a:noFill/>
          <a:ln w="38100" cap="flat" cmpd="sng">
            <a:solidFill>
              <a:srgbClr val="C55A1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4" name="Google Shape;437;p23">
            <a:extLst>
              <a:ext uri="{FF2B5EF4-FFF2-40B4-BE49-F238E27FC236}">
                <a16:creationId xmlns:a16="http://schemas.microsoft.com/office/drawing/2014/main" id="{7A06BFBC-C122-4E62-9D7E-1DA2442D7458}"/>
              </a:ext>
            </a:extLst>
          </p:cNvPr>
          <p:cNvSpPr/>
          <p:nvPr/>
        </p:nvSpPr>
        <p:spPr>
          <a:xfrm>
            <a:off x="241074" y="219372"/>
            <a:ext cx="749721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Hadoop Ecosystem-HIVE</a:t>
            </a:r>
            <a:endParaRPr sz="2400" b="1" cap="none" dirty="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421;p23">
            <a:extLst>
              <a:ext uri="{FF2B5EF4-FFF2-40B4-BE49-F238E27FC236}">
                <a16:creationId xmlns:a16="http://schemas.microsoft.com/office/drawing/2014/main" id="{BE003BEA-5960-4BDC-B4A8-9B0721E0FEED}"/>
              </a:ext>
            </a:extLst>
          </p:cNvPr>
          <p:cNvSpPr/>
          <p:nvPr/>
        </p:nvSpPr>
        <p:spPr>
          <a:xfrm>
            <a:off x="221733" y="755014"/>
            <a:ext cx="7999758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IN" sz="2000" b="1" dirty="0">
                <a:solidFill>
                  <a:schemeClr val="accent2">
                    <a:lumMod val="75000"/>
                  </a:schemeClr>
                </a:solidFill>
              </a:rPr>
              <a:t>Deleting Tables- Same as SQL</a:t>
            </a:r>
            <a:endParaRPr lang="en-US" sz="2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7D01EBA-EFDA-413D-8DCA-626C762376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86" y="2308574"/>
            <a:ext cx="4324764" cy="129167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8AFFD01-C23C-45EC-BF92-59582FACE7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86" y="1603724"/>
            <a:ext cx="6696075" cy="70485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B81F9D6-C0A3-4D66-9360-6AEE4B11B59B}"/>
              </a:ext>
            </a:extLst>
          </p:cNvPr>
          <p:cNvSpPr/>
          <p:nvPr/>
        </p:nvSpPr>
        <p:spPr>
          <a:xfrm>
            <a:off x="0" y="3307858"/>
            <a:ext cx="7072128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Delete Table Data without deleting table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550441-6E7D-4486-9884-439541CB61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630" y="3892633"/>
            <a:ext cx="6381750" cy="14859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6621BAE-186D-45FB-8DBF-3837089B56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586" y="5254276"/>
            <a:ext cx="7072128" cy="1295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754502E-0DE8-4992-BDAE-33D094BBFBE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06984" y="3609152"/>
            <a:ext cx="4426082" cy="210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4630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</TotalTime>
  <Words>311</Words>
  <Application>Microsoft Office PowerPoint</Application>
  <PresentationFormat>Widescreen</PresentationFormat>
  <Paragraphs>71</Paragraphs>
  <Slides>33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8" baseType="lpstr">
      <vt:lpstr>Arial</vt:lpstr>
      <vt:lpstr>Calibri</vt:lpstr>
      <vt:lpstr>Calibri Light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sudaroli vijayakumar</dc:creator>
  <cp:lastModifiedBy>sudaroli vijayakumar</cp:lastModifiedBy>
  <cp:revision>28</cp:revision>
  <dcterms:created xsi:type="dcterms:W3CDTF">2020-09-11T04:34:55Z</dcterms:created>
  <dcterms:modified xsi:type="dcterms:W3CDTF">2020-09-13T12:13:53Z</dcterms:modified>
</cp:coreProperties>
</file>